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1"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2192000" cy="6858000"/>
  <p:notesSz cx="6858000" cy="9144000"/>
  <p:defaultTextStyle>
    <a:defPPr>
      <a:defRPr lang="en-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p:cViewPr varScale="1">
        <p:scale>
          <a:sx n="104" d="100"/>
          <a:sy n="104" d="100"/>
        </p:scale>
        <p:origin x="232"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_rels/data2.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64B4566-380C-40AB-BE90-49E832E70287}"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B269E367-2FC6-4B53-AFF5-FFA7EEA29F02}">
      <dgm:prSet/>
      <dgm:spPr/>
      <dgm:t>
        <a:bodyPr/>
        <a:lstStyle/>
        <a:p>
          <a:r>
            <a:rPr lang="en-US"/>
            <a:t>SENTIMENT ANALYSIS USING mapreduce AND HIVE </a:t>
          </a:r>
        </a:p>
      </dgm:t>
    </dgm:pt>
    <dgm:pt modelId="{75889F81-A2A4-458A-8789-8DBC47342B9A}" type="parTrans" cxnId="{22DEA68F-450E-4DCF-B6E5-CA257ED89E3D}">
      <dgm:prSet/>
      <dgm:spPr/>
      <dgm:t>
        <a:bodyPr/>
        <a:lstStyle/>
        <a:p>
          <a:endParaRPr lang="en-US"/>
        </a:p>
      </dgm:t>
    </dgm:pt>
    <dgm:pt modelId="{10DD4314-974C-45F9-A7D8-18B63FAC51E9}" type="sibTrans" cxnId="{22DEA68F-450E-4DCF-B6E5-CA257ED89E3D}">
      <dgm:prSet/>
      <dgm:spPr/>
      <dgm:t>
        <a:bodyPr/>
        <a:lstStyle/>
        <a:p>
          <a:endParaRPr lang="en-US"/>
        </a:p>
      </dgm:t>
    </dgm:pt>
    <dgm:pt modelId="{7F1F635E-8BA6-448A-8150-0298204FF43E}">
      <dgm:prSet/>
      <dgm:spPr/>
      <dgm:t>
        <a:bodyPr/>
        <a:lstStyle/>
        <a:p>
          <a:r>
            <a:rPr lang="en-US"/>
            <a:t>Large sets of matrix multiplication using mapreduce</a:t>
          </a:r>
        </a:p>
      </dgm:t>
    </dgm:pt>
    <dgm:pt modelId="{0038F28D-8469-4A4E-B51D-8742D358DC34}" type="parTrans" cxnId="{8E4649D5-63FF-43BB-ABC5-A50767BA5322}">
      <dgm:prSet/>
      <dgm:spPr/>
      <dgm:t>
        <a:bodyPr/>
        <a:lstStyle/>
        <a:p>
          <a:endParaRPr lang="en-US"/>
        </a:p>
      </dgm:t>
    </dgm:pt>
    <dgm:pt modelId="{1DF740A3-CEF6-4847-8BF7-AB5EA263F746}" type="sibTrans" cxnId="{8E4649D5-63FF-43BB-ABC5-A50767BA5322}">
      <dgm:prSet/>
      <dgm:spPr/>
      <dgm:t>
        <a:bodyPr/>
        <a:lstStyle/>
        <a:p>
          <a:endParaRPr lang="en-US"/>
        </a:p>
      </dgm:t>
    </dgm:pt>
    <dgm:pt modelId="{AE0F7EE9-B57F-49C5-B79A-68AABC3452B4}">
      <dgm:prSet/>
      <dgm:spPr/>
      <dgm:t>
        <a:bodyPr/>
        <a:lstStyle/>
        <a:p>
          <a:r>
            <a:rPr lang="en-US"/>
            <a:t>Word counter for large set of data</a:t>
          </a:r>
        </a:p>
      </dgm:t>
    </dgm:pt>
    <dgm:pt modelId="{C9750C64-FE26-418D-B94D-C4730141C1F4}" type="parTrans" cxnId="{775985B3-383D-4E0B-9B77-80C2CC4DF340}">
      <dgm:prSet/>
      <dgm:spPr/>
      <dgm:t>
        <a:bodyPr/>
        <a:lstStyle/>
        <a:p>
          <a:endParaRPr lang="en-US"/>
        </a:p>
      </dgm:t>
    </dgm:pt>
    <dgm:pt modelId="{38C5303C-DA6F-4D68-AAA6-0D31CDBB0E16}" type="sibTrans" cxnId="{775985B3-383D-4E0B-9B77-80C2CC4DF340}">
      <dgm:prSet/>
      <dgm:spPr/>
      <dgm:t>
        <a:bodyPr/>
        <a:lstStyle/>
        <a:p>
          <a:endParaRPr lang="en-US"/>
        </a:p>
      </dgm:t>
    </dgm:pt>
    <dgm:pt modelId="{50092355-9F91-4E4F-BCC1-EA5A3A529A94}">
      <dgm:prSet/>
      <dgm:spPr/>
      <dgm:t>
        <a:bodyPr/>
        <a:lstStyle/>
        <a:p>
          <a:r>
            <a:rPr lang="en-US"/>
            <a:t>Log analysis using mapreduce and hive</a:t>
          </a:r>
        </a:p>
      </dgm:t>
    </dgm:pt>
    <dgm:pt modelId="{D366143D-F654-4EA3-9EA4-40244106DC8A}" type="parTrans" cxnId="{4EE6F861-81F7-4E91-892B-782A3327D6EB}">
      <dgm:prSet/>
      <dgm:spPr/>
      <dgm:t>
        <a:bodyPr/>
        <a:lstStyle/>
        <a:p>
          <a:endParaRPr lang="en-US"/>
        </a:p>
      </dgm:t>
    </dgm:pt>
    <dgm:pt modelId="{17F60534-C018-42E7-9254-248BEC0E8850}" type="sibTrans" cxnId="{4EE6F861-81F7-4E91-892B-782A3327D6EB}">
      <dgm:prSet/>
      <dgm:spPr/>
      <dgm:t>
        <a:bodyPr/>
        <a:lstStyle/>
        <a:p>
          <a:endParaRPr lang="en-US"/>
        </a:p>
      </dgm:t>
    </dgm:pt>
    <dgm:pt modelId="{68EE1865-6DBE-4D0C-8700-D1063EC3EE1D}">
      <dgm:prSet/>
      <dgm:spPr/>
      <dgm:t>
        <a:bodyPr/>
        <a:lstStyle/>
        <a:p>
          <a:r>
            <a:rPr lang="en-US"/>
            <a:t>FRAUD Detection using mapreduce and hive </a:t>
          </a:r>
        </a:p>
      </dgm:t>
    </dgm:pt>
    <dgm:pt modelId="{4CD40C93-F11A-461A-B14A-030F90E0165C}" type="parTrans" cxnId="{D5E6F831-8BAE-4491-80FB-36ACECD09AAA}">
      <dgm:prSet/>
      <dgm:spPr/>
      <dgm:t>
        <a:bodyPr/>
        <a:lstStyle/>
        <a:p>
          <a:endParaRPr lang="en-US"/>
        </a:p>
      </dgm:t>
    </dgm:pt>
    <dgm:pt modelId="{1D13DF0A-7011-43EF-A571-DF3E5A5AADDF}" type="sibTrans" cxnId="{D5E6F831-8BAE-4491-80FB-36ACECD09AAA}">
      <dgm:prSet/>
      <dgm:spPr/>
      <dgm:t>
        <a:bodyPr/>
        <a:lstStyle/>
        <a:p>
          <a:endParaRPr lang="en-US"/>
        </a:p>
      </dgm:t>
    </dgm:pt>
    <dgm:pt modelId="{0FB8E752-B3EE-994B-9DAF-222AA825E39B}" type="pres">
      <dgm:prSet presAssocID="{764B4566-380C-40AB-BE90-49E832E70287}" presName="linear" presStyleCnt="0">
        <dgm:presLayoutVars>
          <dgm:animLvl val="lvl"/>
          <dgm:resizeHandles val="exact"/>
        </dgm:presLayoutVars>
      </dgm:prSet>
      <dgm:spPr/>
    </dgm:pt>
    <dgm:pt modelId="{1A56DFAE-5E50-504F-BE96-E84D03D7B01B}" type="pres">
      <dgm:prSet presAssocID="{B269E367-2FC6-4B53-AFF5-FFA7EEA29F02}" presName="parentText" presStyleLbl="node1" presStyleIdx="0" presStyleCnt="5">
        <dgm:presLayoutVars>
          <dgm:chMax val="0"/>
          <dgm:bulletEnabled val="1"/>
        </dgm:presLayoutVars>
      </dgm:prSet>
      <dgm:spPr/>
    </dgm:pt>
    <dgm:pt modelId="{1DDEB1D1-C01F-0646-BB58-323FBF7897A9}" type="pres">
      <dgm:prSet presAssocID="{10DD4314-974C-45F9-A7D8-18B63FAC51E9}" presName="spacer" presStyleCnt="0"/>
      <dgm:spPr/>
    </dgm:pt>
    <dgm:pt modelId="{7D0890E4-0D70-B345-961B-7EAF752334D9}" type="pres">
      <dgm:prSet presAssocID="{7F1F635E-8BA6-448A-8150-0298204FF43E}" presName="parentText" presStyleLbl="node1" presStyleIdx="1" presStyleCnt="5">
        <dgm:presLayoutVars>
          <dgm:chMax val="0"/>
          <dgm:bulletEnabled val="1"/>
        </dgm:presLayoutVars>
      </dgm:prSet>
      <dgm:spPr/>
    </dgm:pt>
    <dgm:pt modelId="{7788960B-A2D2-CD40-A3ED-B30451EBF66F}" type="pres">
      <dgm:prSet presAssocID="{1DF740A3-CEF6-4847-8BF7-AB5EA263F746}" presName="spacer" presStyleCnt="0"/>
      <dgm:spPr/>
    </dgm:pt>
    <dgm:pt modelId="{28C91780-7EB4-2544-A571-A74DD93EE2AC}" type="pres">
      <dgm:prSet presAssocID="{AE0F7EE9-B57F-49C5-B79A-68AABC3452B4}" presName="parentText" presStyleLbl="node1" presStyleIdx="2" presStyleCnt="5">
        <dgm:presLayoutVars>
          <dgm:chMax val="0"/>
          <dgm:bulletEnabled val="1"/>
        </dgm:presLayoutVars>
      </dgm:prSet>
      <dgm:spPr/>
    </dgm:pt>
    <dgm:pt modelId="{EBAD51A4-A256-434E-B97F-622F1FB6805D}" type="pres">
      <dgm:prSet presAssocID="{38C5303C-DA6F-4D68-AAA6-0D31CDBB0E16}" presName="spacer" presStyleCnt="0"/>
      <dgm:spPr/>
    </dgm:pt>
    <dgm:pt modelId="{290DC1C8-25A1-2243-9138-EABFF6BACA86}" type="pres">
      <dgm:prSet presAssocID="{50092355-9F91-4E4F-BCC1-EA5A3A529A94}" presName="parentText" presStyleLbl="node1" presStyleIdx="3" presStyleCnt="5">
        <dgm:presLayoutVars>
          <dgm:chMax val="0"/>
          <dgm:bulletEnabled val="1"/>
        </dgm:presLayoutVars>
      </dgm:prSet>
      <dgm:spPr/>
    </dgm:pt>
    <dgm:pt modelId="{A652103C-C605-8947-A419-8116F20D8685}" type="pres">
      <dgm:prSet presAssocID="{17F60534-C018-42E7-9254-248BEC0E8850}" presName="spacer" presStyleCnt="0"/>
      <dgm:spPr/>
    </dgm:pt>
    <dgm:pt modelId="{0F9F2157-6EEA-C343-8E33-C3E6393B3697}" type="pres">
      <dgm:prSet presAssocID="{68EE1865-6DBE-4D0C-8700-D1063EC3EE1D}" presName="parentText" presStyleLbl="node1" presStyleIdx="4" presStyleCnt="5">
        <dgm:presLayoutVars>
          <dgm:chMax val="0"/>
          <dgm:bulletEnabled val="1"/>
        </dgm:presLayoutVars>
      </dgm:prSet>
      <dgm:spPr/>
    </dgm:pt>
  </dgm:ptLst>
  <dgm:cxnLst>
    <dgm:cxn modelId="{A8ECBE00-1546-CB40-9A1C-4B8352B70447}" type="presOf" srcId="{764B4566-380C-40AB-BE90-49E832E70287}" destId="{0FB8E752-B3EE-994B-9DAF-222AA825E39B}" srcOrd="0" destOrd="0" presId="urn:microsoft.com/office/officeart/2005/8/layout/vList2"/>
    <dgm:cxn modelId="{28533515-AAA4-4E4F-A93C-9F6FD32F276C}" type="presOf" srcId="{50092355-9F91-4E4F-BCC1-EA5A3A529A94}" destId="{290DC1C8-25A1-2243-9138-EABFF6BACA86}" srcOrd="0" destOrd="0" presId="urn:microsoft.com/office/officeart/2005/8/layout/vList2"/>
    <dgm:cxn modelId="{E13BA917-0724-1140-BCE4-FEDFC52E8671}" type="presOf" srcId="{AE0F7EE9-B57F-49C5-B79A-68AABC3452B4}" destId="{28C91780-7EB4-2544-A571-A74DD93EE2AC}" srcOrd="0" destOrd="0" presId="urn:microsoft.com/office/officeart/2005/8/layout/vList2"/>
    <dgm:cxn modelId="{D5E6F831-8BAE-4491-80FB-36ACECD09AAA}" srcId="{764B4566-380C-40AB-BE90-49E832E70287}" destId="{68EE1865-6DBE-4D0C-8700-D1063EC3EE1D}" srcOrd="4" destOrd="0" parTransId="{4CD40C93-F11A-461A-B14A-030F90E0165C}" sibTransId="{1D13DF0A-7011-43EF-A571-DF3E5A5AADDF}"/>
    <dgm:cxn modelId="{A490B63B-A3B9-B74A-841A-0C27AAF55798}" type="presOf" srcId="{68EE1865-6DBE-4D0C-8700-D1063EC3EE1D}" destId="{0F9F2157-6EEA-C343-8E33-C3E6393B3697}" srcOrd="0" destOrd="0" presId="urn:microsoft.com/office/officeart/2005/8/layout/vList2"/>
    <dgm:cxn modelId="{4EE6F861-81F7-4E91-892B-782A3327D6EB}" srcId="{764B4566-380C-40AB-BE90-49E832E70287}" destId="{50092355-9F91-4E4F-BCC1-EA5A3A529A94}" srcOrd="3" destOrd="0" parTransId="{D366143D-F654-4EA3-9EA4-40244106DC8A}" sibTransId="{17F60534-C018-42E7-9254-248BEC0E8850}"/>
    <dgm:cxn modelId="{EE843F6B-6C9F-1C4B-8764-203B156876C9}" type="presOf" srcId="{B269E367-2FC6-4B53-AFF5-FFA7EEA29F02}" destId="{1A56DFAE-5E50-504F-BE96-E84D03D7B01B}" srcOrd="0" destOrd="0" presId="urn:microsoft.com/office/officeart/2005/8/layout/vList2"/>
    <dgm:cxn modelId="{FECCD881-7D50-AE45-95DF-172EC84A7855}" type="presOf" srcId="{7F1F635E-8BA6-448A-8150-0298204FF43E}" destId="{7D0890E4-0D70-B345-961B-7EAF752334D9}" srcOrd="0" destOrd="0" presId="urn:microsoft.com/office/officeart/2005/8/layout/vList2"/>
    <dgm:cxn modelId="{22DEA68F-450E-4DCF-B6E5-CA257ED89E3D}" srcId="{764B4566-380C-40AB-BE90-49E832E70287}" destId="{B269E367-2FC6-4B53-AFF5-FFA7EEA29F02}" srcOrd="0" destOrd="0" parTransId="{75889F81-A2A4-458A-8789-8DBC47342B9A}" sibTransId="{10DD4314-974C-45F9-A7D8-18B63FAC51E9}"/>
    <dgm:cxn modelId="{775985B3-383D-4E0B-9B77-80C2CC4DF340}" srcId="{764B4566-380C-40AB-BE90-49E832E70287}" destId="{AE0F7EE9-B57F-49C5-B79A-68AABC3452B4}" srcOrd="2" destOrd="0" parTransId="{C9750C64-FE26-418D-B94D-C4730141C1F4}" sibTransId="{38C5303C-DA6F-4D68-AAA6-0D31CDBB0E16}"/>
    <dgm:cxn modelId="{8E4649D5-63FF-43BB-ABC5-A50767BA5322}" srcId="{764B4566-380C-40AB-BE90-49E832E70287}" destId="{7F1F635E-8BA6-448A-8150-0298204FF43E}" srcOrd="1" destOrd="0" parTransId="{0038F28D-8469-4A4E-B51D-8742D358DC34}" sibTransId="{1DF740A3-CEF6-4847-8BF7-AB5EA263F746}"/>
    <dgm:cxn modelId="{99247D5F-F0B1-244B-825F-E064115929BD}" type="presParOf" srcId="{0FB8E752-B3EE-994B-9DAF-222AA825E39B}" destId="{1A56DFAE-5E50-504F-BE96-E84D03D7B01B}" srcOrd="0" destOrd="0" presId="urn:microsoft.com/office/officeart/2005/8/layout/vList2"/>
    <dgm:cxn modelId="{DF28C452-1DC3-C749-98C4-113ECD6723E3}" type="presParOf" srcId="{0FB8E752-B3EE-994B-9DAF-222AA825E39B}" destId="{1DDEB1D1-C01F-0646-BB58-323FBF7897A9}" srcOrd="1" destOrd="0" presId="urn:microsoft.com/office/officeart/2005/8/layout/vList2"/>
    <dgm:cxn modelId="{4E1D5E97-7533-7141-AF17-C226F8EBF351}" type="presParOf" srcId="{0FB8E752-B3EE-994B-9DAF-222AA825E39B}" destId="{7D0890E4-0D70-B345-961B-7EAF752334D9}" srcOrd="2" destOrd="0" presId="urn:microsoft.com/office/officeart/2005/8/layout/vList2"/>
    <dgm:cxn modelId="{CB49E12B-F800-374F-8C88-9125DEAF23CA}" type="presParOf" srcId="{0FB8E752-B3EE-994B-9DAF-222AA825E39B}" destId="{7788960B-A2D2-CD40-A3ED-B30451EBF66F}" srcOrd="3" destOrd="0" presId="urn:microsoft.com/office/officeart/2005/8/layout/vList2"/>
    <dgm:cxn modelId="{F4FB05E0-66FC-F94D-B539-1051ACF85E1A}" type="presParOf" srcId="{0FB8E752-B3EE-994B-9DAF-222AA825E39B}" destId="{28C91780-7EB4-2544-A571-A74DD93EE2AC}" srcOrd="4" destOrd="0" presId="urn:microsoft.com/office/officeart/2005/8/layout/vList2"/>
    <dgm:cxn modelId="{9EBC859F-011A-0243-B112-C4F77678DB82}" type="presParOf" srcId="{0FB8E752-B3EE-994B-9DAF-222AA825E39B}" destId="{EBAD51A4-A256-434E-B97F-622F1FB6805D}" srcOrd="5" destOrd="0" presId="urn:microsoft.com/office/officeart/2005/8/layout/vList2"/>
    <dgm:cxn modelId="{03EE2835-8C1C-5745-B187-F5CD720D0BDB}" type="presParOf" srcId="{0FB8E752-B3EE-994B-9DAF-222AA825E39B}" destId="{290DC1C8-25A1-2243-9138-EABFF6BACA86}" srcOrd="6" destOrd="0" presId="urn:microsoft.com/office/officeart/2005/8/layout/vList2"/>
    <dgm:cxn modelId="{7B431745-9D2E-6448-AA57-EA050B594DF8}" type="presParOf" srcId="{0FB8E752-B3EE-994B-9DAF-222AA825E39B}" destId="{A652103C-C605-8947-A419-8116F20D8685}" srcOrd="7" destOrd="0" presId="urn:microsoft.com/office/officeart/2005/8/layout/vList2"/>
    <dgm:cxn modelId="{9946FABB-BB33-C043-94B6-55D6C0AE8319}" type="presParOf" srcId="{0FB8E752-B3EE-994B-9DAF-222AA825E39B}" destId="{0F9F2157-6EEA-C343-8E33-C3E6393B3697}"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F22E467-B6FF-4BDC-AF5E-36A0FA727B6F}"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A99459E1-4DD5-4A90-A44A-1310BEF5CDD3}">
      <dgm:prSet/>
      <dgm:spPr/>
      <dgm:t>
        <a:bodyPr/>
        <a:lstStyle/>
        <a:p>
          <a:pPr>
            <a:lnSpc>
              <a:spcPct val="100000"/>
            </a:lnSpc>
          </a:pPr>
          <a:r>
            <a:rPr lang="en-US"/>
            <a:t>More focused on practical than theory </a:t>
          </a:r>
        </a:p>
      </dgm:t>
    </dgm:pt>
    <dgm:pt modelId="{EFE93441-BD6C-4266-BCD5-1CEF7B6D036F}" type="parTrans" cxnId="{CA5F2910-8B74-4D6A-9AF6-3C81888001E6}">
      <dgm:prSet/>
      <dgm:spPr/>
      <dgm:t>
        <a:bodyPr/>
        <a:lstStyle/>
        <a:p>
          <a:endParaRPr lang="en-US"/>
        </a:p>
      </dgm:t>
    </dgm:pt>
    <dgm:pt modelId="{9CC56203-3EEE-403B-8B02-7108CF24D4C8}" type="sibTrans" cxnId="{CA5F2910-8B74-4D6A-9AF6-3C81888001E6}">
      <dgm:prSet/>
      <dgm:spPr/>
      <dgm:t>
        <a:bodyPr/>
        <a:lstStyle/>
        <a:p>
          <a:pPr>
            <a:lnSpc>
              <a:spcPct val="100000"/>
            </a:lnSpc>
          </a:pPr>
          <a:endParaRPr lang="en-US"/>
        </a:p>
      </dgm:t>
    </dgm:pt>
    <dgm:pt modelId="{8B0E3C91-62DF-45C5-B9E5-F684491F28DE}">
      <dgm:prSet/>
      <dgm:spPr/>
      <dgm:t>
        <a:bodyPr/>
        <a:lstStyle/>
        <a:p>
          <a:pPr>
            <a:lnSpc>
              <a:spcPct val="100000"/>
            </a:lnSpc>
          </a:pPr>
          <a:r>
            <a:rPr lang="en-US"/>
            <a:t>Enjoyed getting milestones to complete</a:t>
          </a:r>
        </a:p>
      </dgm:t>
    </dgm:pt>
    <dgm:pt modelId="{DA41B729-D7B6-4335-9CE7-6253E6605DC2}" type="parTrans" cxnId="{D6FAF7C6-9F8B-4B33-BF10-515E54F702F3}">
      <dgm:prSet/>
      <dgm:spPr/>
      <dgm:t>
        <a:bodyPr/>
        <a:lstStyle/>
        <a:p>
          <a:endParaRPr lang="en-US"/>
        </a:p>
      </dgm:t>
    </dgm:pt>
    <dgm:pt modelId="{F06746AB-EFAB-4C5E-A5D1-A6E10704618F}" type="sibTrans" cxnId="{D6FAF7C6-9F8B-4B33-BF10-515E54F702F3}">
      <dgm:prSet/>
      <dgm:spPr/>
      <dgm:t>
        <a:bodyPr/>
        <a:lstStyle/>
        <a:p>
          <a:pPr>
            <a:lnSpc>
              <a:spcPct val="100000"/>
            </a:lnSpc>
          </a:pPr>
          <a:endParaRPr lang="en-US"/>
        </a:p>
      </dgm:t>
    </dgm:pt>
    <dgm:pt modelId="{79B1A977-619B-4645-BDEF-38EC571AFE5D}">
      <dgm:prSet/>
      <dgm:spPr/>
      <dgm:t>
        <a:bodyPr/>
        <a:lstStyle/>
        <a:p>
          <a:pPr>
            <a:lnSpc>
              <a:spcPct val="100000"/>
            </a:lnSpc>
          </a:pPr>
          <a:r>
            <a:rPr lang="en-US"/>
            <a:t>Gain curiosity and more knowledge in using frameworks like this.</a:t>
          </a:r>
        </a:p>
      </dgm:t>
    </dgm:pt>
    <dgm:pt modelId="{78F15ACF-BCC8-4C4B-BBCF-2FE6853B3458}" type="parTrans" cxnId="{8553339C-0069-4B03-8B33-D5C8DB92EB9E}">
      <dgm:prSet/>
      <dgm:spPr/>
      <dgm:t>
        <a:bodyPr/>
        <a:lstStyle/>
        <a:p>
          <a:endParaRPr lang="en-US"/>
        </a:p>
      </dgm:t>
    </dgm:pt>
    <dgm:pt modelId="{21B17544-6DDA-4E51-B23D-9000117194BB}" type="sibTrans" cxnId="{8553339C-0069-4B03-8B33-D5C8DB92EB9E}">
      <dgm:prSet/>
      <dgm:spPr/>
      <dgm:t>
        <a:bodyPr/>
        <a:lstStyle/>
        <a:p>
          <a:pPr>
            <a:lnSpc>
              <a:spcPct val="100000"/>
            </a:lnSpc>
          </a:pPr>
          <a:endParaRPr lang="en-US"/>
        </a:p>
      </dgm:t>
    </dgm:pt>
    <dgm:pt modelId="{320AB519-0B91-4359-9F87-9D23680557E8}">
      <dgm:prSet/>
      <dgm:spPr/>
      <dgm:t>
        <a:bodyPr/>
        <a:lstStyle/>
        <a:p>
          <a:pPr>
            <a:lnSpc>
              <a:spcPct val="100000"/>
            </a:lnSpc>
          </a:pPr>
          <a:r>
            <a:rPr lang="en-US"/>
            <a:t>Concept focused</a:t>
          </a:r>
        </a:p>
      </dgm:t>
    </dgm:pt>
    <dgm:pt modelId="{BA096692-C9A6-4BA1-8F13-C53B7D566F16}" type="parTrans" cxnId="{7BD6538A-AB38-49F2-B45B-CC840937FE1C}">
      <dgm:prSet/>
      <dgm:spPr/>
      <dgm:t>
        <a:bodyPr/>
        <a:lstStyle/>
        <a:p>
          <a:endParaRPr lang="en-US"/>
        </a:p>
      </dgm:t>
    </dgm:pt>
    <dgm:pt modelId="{959D3C5C-AD7F-45AF-B820-B031F0F50043}" type="sibTrans" cxnId="{7BD6538A-AB38-49F2-B45B-CC840937FE1C}">
      <dgm:prSet/>
      <dgm:spPr/>
      <dgm:t>
        <a:bodyPr/>
        <a:lstStyle/>
        <a:p>
          <a:endParaRPr lang="en-US"/>
        </a:p>
      </dgm:t>
    </dgm:pt>
    <dgm:pt modelId="{2B5C651B-404D-4460-83DD-6C75364FC12A}" type="pres">
      <dgm:prSet presAssocID="{9F22E467-B6FF-4BDC-AF5E-36A0FA727B6F}" presName="root" presStyleCnt="0">
        <dgm:presLayoutVars>
          <dgm:dir/>
          <dgm:resizeHandles val="exact"/>
        </dgm:presLayoutVars>
      </dgm:prSet>
      <dgm:spPr/>
    </dgm:pt>
    <dgm:pt modelId="{AAA9FEE1-7B0B-494D-9CCA-FF58F5BE43B0}" type="pres">
      <dgm:prSet presAssocID="{9F22E467-B6FF-4BDC-AF5E-36A0FA727B6F}" presName="container" presStyleCnt="0">
        <dgm:presLayoutVars>
          <dgm:dir/>
          <dgm:resizeHandles val="exact"/>
        </dgm:presLayoutVars>
      </dgm:prSet>
      <dgm:spPr/>
    </dgm:pt>
    <dgm:pt modelId="{F53070AD-7974-4440-B805-0CB4C49DC358}" type="pres">
      <dgm:prSet presAssocID="{A99459E1-4DD5-4A90-A44A-1310BEF5CDD3}" presName="compNode" presStyleCnt="0"/>
      <dgm:spPr/>
    </dgm:pt>
    <dgm:pt modelId="{980E40A8-6E6E-4AF3-9D84-10102D73CD15}" type="pres">
      <dgm:prSet presAssocID="{A99459E1-4DD5-4A90-A44A-1310BEF5CDD3}" presName="iconBgRect" presStyleLbl="bgShp" presStyleIdx="0" presStyleCnt="4"/>
      <dgm:spPr/>
    </dgm:pt>
    <dgm:pt modelId="{97D1D306-9E9B-4C42-857F-B1609DCBBE35}" type="pres">
      <dgm:prSet presAssocID="{A99459E1-4DD5-4A90-A44A-1310BEF5CDD3}"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ead with Gears"/>
        </a:ext>
      </dgm:extLst>
    </dgm:pt>
    <dgm:pt modelId="{FBAD565A-4956-484F-8A6D-6D009156A205}" type="pres">
      <dgm:prSet presAssocID="{A99459E1-4DD5-4A90-A44A-1310BEF5CDD3}" presName="spaceRect" presStyleCnt="0"/>
      <dgm:spPr/>
    </dgm:pt>
    <dgm:pt modelId="{EBFD322F-3559-42C7-93AD-65E6735C445C}" type="pres">
      <dgm:prSet presAssocID="{A99459E1-4DD5-4A90-A44A-1310BEF5CDD3}" presName="textRect" presStyleLbl="revTx" presStyleIdx="0" presStyleCnt="4">
        <dgm:presLayoutVars>
          <dgm:chMax val="1"/>
          <dgm:chPref val="1"/>
        </dgm:presLayoutVars>
      </dgm:prSet>
      <dgm:spPr/>
    </dgm:pt>
    <dgm:pt modelId="{DCF8C93D-C718-4DFF-9019-32C88EACD653}" type="pres">
      <dgm:prSet presAssocID="{9CC56203-3EEE-403B-8B02-7108CF24D4C8}" presName="sibTrans" presStyleLbl="sibTrans2D1" presStyleIdx="0" presStyleCnt="0"/>
      <dgm:spPr/>
    </dgm:pt>
    <dgm:pt modelId="{4828731D-A866-4646-B050-E2DB4F4B2E1B}" type="pres">
      <dgm:prSet presAssocID="{8B0E3C91-62DF-45C5-B9E5-F684491F28DE}" presName="compNode" presStyleCnt="0"/>
      <dgm:spPr/>
    </dgm:pt>
    <dgm:pt modelId="{509B41CF-7DD9-4970-BEFF-A1B2C905D09D}" type="pres">
      <dgm:prSet presAssocID="{8B0E3C91-62DF-45C5-B9E5-F684491F28DE}" presName="iconBgRect" presStyleLbl="bgShp" presStyleIdx="1" presStyleCnt="4"/>
      <dgm:spPr/>
    </dgm:pt>
    <dgm:pt modelId="{7015058E-BE18-480D-9079-EC49551BF9B3}" type="pres">
      <dgm:prSet presAssocID="{8B0E3C91-62DF-45C5-B9E5-F684491F28DE}"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Thumbs Up Sign"/>
        </a:ext>
      </dgm:extLst>
    </dgm:pt>
    <dgm:pt modelId="{4FDD56DD-F3E5-477F-9E7F-44108DAC1AB4}" type="pres">
      <dgm:prSet presAssocID="{8B0E3C91-62DF-45C5-B9E5-F684491F28DE}" presName="spaceRect" presStyleCnt="0"/>
      <dgm:spPr/>
    </dgm:pt>
    <dgm:pt modelId="{EF347980-C01E-4E70-AF4A-57028C54D0C1}" type="pres">
      <dgm:prSet presAssocID="{8B0E3C91-62DF-45C5-B9E5-F684491F28DE}" presName="textRect" presStyleLbl="revTx" presStyleIdx="1" presStyleCnt="4">
        <dgm:presLayoutVars>
          <dgm:chMax val="1"/>
          <dgm:chPref val="1"/>
        </dgm:presLayoutVars>
      </dgm:prSet>
      <dgm:spPr/>
    </dgm:pt>
    <dgm:pt modelId="{FF0A6A7E-284C-481B-84D0-CC7881BE5E97}" type="pres">
      <dgm:prSet presAssocID="{F06746AB-EFAB-4C5E-A5D1-A6E10704618F}" presName="sibTrans" presStyleLbl="sibTrans2D1" presStyleIdx="0" presStyleCnt="0"/>
      <dgm:spPr/>
    </dgm:pt>
    <dgm:pt modelId="{DA491B8E-DB97-45A8-A80A-974F4B3EBB10}" type="pres">
      <dgm:prSet presAssocID="{79B1A977-619B-4645-BDEF-38EC571AFE5D}" presName="compNode" presStyleCnt="0"/>
      <dgm:spPr/>
    </dgm:pt>
    <dgm:pt modelId="{16C03477-8B92-41A2-B2EA-347093C76608}" type="pres">
      <dgm:prSet presAssocID="{79B1A977-619B-4645-BDEF-38EC571AFE5D}" presName="iconBgRect" presStyleLbl="bgShp" presStyleIdx="2" presStyleCnt="4"/>
      <dgm:spPr/>
    </dgm:pt>
    <dgm:pt modelId="{BBA06E6A-1B3E-4A56-94E1-7EF2C4B99203}" type="pres">
      <dgm:prSet presAssocID="{79B1A977-619B-4645-BDEF-38EC571AFE5D}"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Light Bulb and Gear"/>
        </a:ext>
      </dgm:extLst>
    </dgm:pt>
    <dgm:pt modelId="{44E1C368-39C5-4E46-8DC0-7EB3CB962D51}" type="pres">
      <dgm:prSet presAssocID="{79B1A977-619B-4645-BDEF-38EC571AFE5D}" presName="spaceRect" presStyleCnt="0"/>
      <dgm:spPr/>
    </dgm:pt>
    <dgm:pt modelId="{C589E842-7C8B-4011-8149-C89368C58954}" type="pres">
      <dgm:prSet presAssocID="{79B1A977-619B-4645-BDEF-38EC571AFE5D}" presName="textRect" presStyleLbl="revTx" presStyleIdx="2" presStyleCnt="4">
        <dgm:presLayoutVars>
          <dgm:chMax val="1"/>
          <dgm:chPref val="1"/>
        </dgm:presLayoutVars>
      </dgm:prSet>
      <dgm:spPr/>
    </dgm:pt>
    <dgm:pt modelId="{3271E6CC-0562-435D-A78F-9B44191C703B}" type="pres">
      <dgm:prSet presAssocID="{21B17544-6DDA-4E51-B23D-9000117194BB}" presName="sibTrans" presStyleLbl="sibTrans2D1" presStyleIdx="0" presStyleCnt="0"/>
      <dgm:spPr/>
    </dgm:pt>
    <dgm:pt modelId="{DD31A85D-6C3B-46E6-8EF3-29D16354B65D}" type="pres">
      <dgm:prSet presAssocID="{320AB519-0B91-4359-9F87-9D23680557E8}" presName="compNode" presStyleCnt="0"/>
      <dgm:spPr/>
    </dgm:pt>
    <dgm:pt modelId="{4C2248EF-3BF5-4036-A574-61AC604B348B}" type="pres">
      <dgm:prSet presAssocID="{320AB519-0B91-4359-9F87-9D23680557E8}" presName="iconBgRect" presStyleLbl="bgShp" presStyleIdx="3" presStyleCnt="4"/>
      <dgm:spPr/>
    </dgm:pt>
    <dgm:pt modelId="{6AA0D912-E5C2-49DD-87C4-DD3A6AA78355}" type="pres">
      <dgm:prSet presAssocID="{320AB519-0B91-4359-9F87-9D23680557E8}"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Lightbulb"/>
        </a:ext>
      </dgm:extLst>
    </dgm:pt>
    <dgm:pt modelId="{FDE6B9B0-9B51-428E-9DBA-6A91E58D2789}" type="pres">
      <dgm:prSet presAssocID="{320AB519-0B91-4359-9F87-9D23680557E8}" presName="spaceRect" presStyleCnt="0"/>
      <dgm:spPr/>
    </dgm:pt>
    <dgm:pt modelId="{C8D3A6F1-4439-4E16-8277-1DB42759B37B}" type="pres">
      <dgm:prSet presAssocID="{320AB519-0B91-4359-9F87-9D23680557E8}" presName="textRect" presStyleLbl="revTx" presStyleIdx="3" presStyleCnt="4">
        <dgm:presLayoutVars>
          <dgm:chMax val="1"/>
          <dgm:chPref val="1"/>
        </dgm:presLayoutVars>
      </dgm:prSet>
      <dgm:spPr/>
    </dgm:pt>
  </dgm:ptLst>
  <dgm:cxnLst>
    <dgm:cxn modelId="{D00CA905-39CD-4474-A335-F9120F1C1E29}" type="presOf" srcId="{21B17544-6DDA-4E51-B23D-9000117194BB}" destId="{3271E6CC-0562-435D-A78F-9B44191C703B}" srcOrd="0" destOrd="0" presId="urn:microsoft.com/office/officeart/2018/2/layout/IconCircleList"/>
    <dgm:cxn modelId="{4145A10B-7990-4D15-9640-B0A87B1AAA9C}" type="presOf" srcId="{F06746AB-EFAB-4C5E-A5D1-A6E10704618F}" destId="{FF0A6A7E-284C-481B-84D0-CC7881BE5E97}" srcOrd="0" destOrd="0" presId="urn:microsoft.com/office/officeart/2018/2/layout/IconCircleList"/>
    <dgm:cxn modelId="{CA5F2910-8B74-4D6A-9AF6-3C81888001E6}" srcId="{9F22E467-B6FF-4BDC-AF5E-36A0FA727B6F}" destId="{A99459E1-4DD5-4A90-A44A-1310BEF5CDD3}" srcOrd="0" destOrd="0" parTransId="{EFE93441-BD6C-4266-BCD5-1CEF7B6D036F}" sibTransId="{9CC56203-3EEE-403B-8B02-7108CF24D4C8}"/>
    <dgm:cxn modelId="{CB87614B-B1CE-4D71-BACC-6DC6E59F3C8F}" type="presOf" srcId="{320AB519-0B91-4359-9F87-9D23680557E8}" destId="{C8D3A6F1-4439-4E16-8277-1DB42759B37B}" srcOrd="0" destOrd="0" presId="urn:microsoft.com/office/officeart/2018/2/layout/IconCircleList"/>
    <dgm:cxn modelId="{2E64F44C-5EB5-44DE-8753-8829F4EFCA8C}" type="presOf" srcId="{8B0E3C91-62DF-45C5-B9E5-F684491F28DE}" destId="{EF347980-C01E-4E70-AF4A-57028C54D0C1}" srcOrd="0" destOrd="0" presId="urn:microsoft.com/office/officeart/2018/2/layout/IconCircleList"/>
    <dgm:cxn modelId="{C887BF57-2524-46D1-B82B-10027BF91B78}" type="presOf" srcId="{79B1A977-619B-4645-BDEF-38EC571AFE5D}" destId="{C589E842-7C8B-4011-8149-C89368C58954}" srcOrd="0" destOrd="0" presId="urn:microsoft.com/office/officeart/2018/2/layout/IconCircleList"/>
    <dgm:cxn modelId="{7BD6538A-AB38-49F2-B45B-CC840937FE1C}" srcId="{9F22E467-B6FF-4BDC-AF5E-36A0FA727B6F}" destId="{320AB519-0B91-4359-9F87-9D23680557E8}" srcOrd="3" destOrd="0" parTransId="{BA096692-C9A6-4BA1-8F13-C53B7D566F16}" sibTransId="{959D3C5C-AD7F-45AF-B820-B031F0F50043}"/>
    <dgm:cxn modelId="{55F0E595-48F5-49AE-A9DA-5B375B9A182A}" type="presOf" srcId="{9F22E467-B6FF-4BDC-AF5E-36A0FA727B6F}" destId="{2B5C651B-404D-4460-83DD-6C75364FC12A}" srcOrd="0" destOrd="0" presId="urn:microsoft.com/office/officeart/2018/2/layout/IconCircleList"/>
    <dgm:cxn modelId="{8553339C-0069-4B03-8B33-D5C8DB92EB9E}" srcId="{9F22E467-B6FF-4BDC-AF5E-36A0FA727B6F}" destId="{79B1A977-619B-4645-BDEF-38EC571AFE5D}" srcOrd="2" destOrd="0" parTransId="{78F15ACF-BCC8-4C4B-BBCF-2FE6853B3458}" sibTransId="{21B17544-6DDA-4E51-B23D-9000117194BB}"/>
    <dgm:cxn modelId="{D6FAF7C6-9F8B-4B33-BF10-515E54F702F3}" srcId="{9F22E467-B6FF-4BDC-AF5E-36A0FA727B6F}" destId="{8B0E3C91-62DF-45C5-B9E5-F684491F28DE}" srcOrd="1" destOrd="0" parTransId="{DA41B729-D7B6-4335-9CE7-6253E6605DC2}" sibTransId="{F06746AB-EFAB-4C5E-A5D1-A6E10704618F}"/>
    <dgm:cxn modelId="{181E5DD5-114E-4DDE-9E3F-46DA46EB9C99}" type="presOf" srcId="{A99459E1-4DD5-4A90-A44A-1310BEF5CDD3}" destId="{EBFD322F-3559-42C7-93AD-65E6735C445C}" srcOrd="0" destOrd="0" presId="urn:microsoft.com/office/officeart/2018/2/layout/IconCircleList"/>
    <dgm:cxn modelId="{61C2CCDB-D0AD-4BEF-9A9C-60E0A7B02A76}" type="presOf" srcId="{9CC56203-3EEE-403B-8B02-7108CF24D4C8}" destId="{DCF8C93D-C718-4DFF-9019-32C88EACD653}" srcOrd="0" destOrd="0" presId="urn:microsoft.com/office/officeart/2018/2/layout/IconCircleList"/>
    <dgm:cxn modelId="{DEDA968C-97D6-4F0C-8DCD-F1C510568289}" type="presParOf" srcId="{2B5C651B-404D-4460-83DD-6C75364FC12A}" destId="{AAA9FEE1-7B0B-494D-9CCA-FF58F5BE43B0}" srcOrd="0" destOrd="0" presId="urn:microsoft.com/office/officeart/2018/2/layout/IconCircleList"/>
    <dgm:cxn modelId="{1A77FD02-D418-4924-A361-356B90DCBA31}" type="presParOf" srcId="{AAA9FEE1-7B0B-494D-9CCA-FF58F5BE43B0}" destId="{F53070AD-7974-4440-B805-0CB4C49DC358}" srcOrd="0" destOrd="0" presId="urn:microsoft.com/office/officeart/2018/2/layout/IconCircleList"/>
    <dgm:cxn modelId="{952D0426-7F60-4587-A2DD-15E4C46B7915}" type="presParOf" srcId="{F53070AD-7974-4440-B805-0CB4C49DC358}" destId="{980E40A8-6E6E-4AF3-9D84-10102D73CD15}" srcOrd="0" destOrd="0" presId="urn:microsoft.com/office/officeart/2018/2/layout/IconCircleList"/>
    <dgm:cxn modelId="{E5650F7C-2DF3-47C2-9882-24CE625D49BE}" type="presParOf" srcId="{F53070AD-7974-4440-B805-0CB4C49DC358}" destId="{97D1D306-9E9B-4C42-857F-B1609DCBBE35}" srcOrd="1" destOrd="0" presId="urn:microsoft.com/office/officeart/2018/2/layout/IconCircleList"/>
    <dgm:cxn modelId="{D4F8D19B-8DB3-406A-A20D-33D9585C0F35}" type="presParOf" srcId="{F53070AD-7974-4440-B805-0CB4C49DC358}" destId="{FBAD565A-4956-484F-8A6D-6D009156A205}" srcOrd="2" destOrd="0" presId="urn:microsoft.com/office/officeart/2018/2/layout/IconCircleList"/>
    <dgm:cxn modelId="{FD8D7703-54B0-4FB0-B99D-6A73CBC3C00D}" type="presParOf" srcId="{F53070AD-7974-4440-B805-0CB4C49DC358}" destId="{EBFD322F-3559-42C7-93AD-65E6735C445C}" srcOrd="3" destOrd="0" presId="urn:microsoft.com/office/officeart/2018/2/layout/IconCircleList"/>
    <dgm:cxn modelId="{BA71B8A1-1607-455E-8868-28316823B7EB}" type="presParOf" srcId="{AAA9FEE1-7B0B-494D-9CCA-FF58F5BE43B0}" destId="{DCF8C93D-C718-4DFF-9019-32C88EACD653}" srcOrd="1" destOrd="0" presId="urn:microsoft.com/office/officeart/2018/2/layout/IconCircleList"/>
    <dgm:cxn modelId="{29111E91-D0C0-4FB5-9F02-A3ADEF01B8E3}" type="presParOf" srcId="{AAA9FEE1-7B0B-494D-9CCA-FF58F5BE43B0}" destId="{4828731D-A866-4646-B050-E2DB4F4B2E1B}" srcOrd="2" destOrd="0" presId="urn:microsoft.com/office/officeart/2018/2/layout/IconCircleList"/>
    <dgm:cxn modelId="{A6787CB1-5DD5-4DED-B63D-61983F85BD9E}" type="presParOf" srcId="{4828731D-A866-4646-B050-E2DB4F4B2E1B}" destId="{509B41CF-7DD9-4970-BEFF-A1B2C905D09D}" srcOrd="0" destOrd="0" presId="urn:microsoft.com/office/officeart/2018/2/layout/IconCircleList"/>
    <dgm:cxn modelId="{FD26C001-ECF1-4C0D-8E4B-A727B7D6468D}" type="presParOf" srcId="{4828731D-A866-4646-B050-E2DB4F4B2E1B}" destId="{7015058E-BE18-480D-9079-EC49551BF9B3}" srcOrd="1" destOrd="0" presId="urn:microsoft.com/office/officeart/2018/2/layout/IconCircleList"/>
    <dgm:cxn modelId="{8F5FDCD3-0624-439C-AF01-E7E2E8C1AF29}" type="presParOf" srcId="{4828731D-A866-4646-B050-E2DB4F4B2E1B}" destId="{4FDD56DD-F3E5-477F-9E7F-44108DAC1AB4}" srcOrd="2" destOrd="0" presId="urn:microsoft.com/office/officeart/2018/2/layout/IconCircleList"/>
    <dgm:cxn modelId="{A59E21CD-8F29-4D33-A899-D217D0F31300}" type="presParOf" srcId="{4828731D-A866-4646-B050-E2DB4F4B2E1B}" destId="{EF347980-C01E-4E70-AF4A-57028C54D0C1}" srcOrd="3" destOrd="0" presId="urn:microsoft.com/office/officeart/2018/2/layout/IconCircleList"/>
    <dgm:cxn modelId="{05D8DF7C-F0E2-4F5D-8EB5-CDA73DB9FFFB}" type="presParOf" srcId="{AAA9FEE1-7B0B-494D-9CCA-FF58F5BE43B0}" destId="{FF0A6A7E-284C-481B-84D0-CC7881BE5E97}" srcOrd="3" destOrd="0" presId="urn:microsoft.com/office/officeart/2018/2/layout/IconCircleList"/>
    <dgm:cxn modelId="{C2C576B3-1A73-43A3-A799-687AA835A8F9}" type="presParOf" srcId="{AAA9FEE1-7B0B-494D-9CCA-FF58F5BE43B0}" destId="{DA491B8E-DB97-45A8-A80A-974F4B3EBB10}" srcOrd="4" destOrd="0" presId="urn:microsoft.com/office/officeart/2018/2/layout/IconCircleList"/>
    <dgm:cxn modelId="{21749222-B54C-42C2-8896-5B4E86B5132C}" type="presParOf" srcId="{DA491B8E-DB97-45A8-A80A-974F4B3EBB10}" destId="{16C03477-8B92-41A2-B2EA-347093C76608}" srcOrd="0" destOrd="0" presId="urn:microsoft.com/office/officeart/2018/2/layout/IconCircleList"/>
    <dgm:cxn modelId="{78955B79-7BB2-47EF-9323-4B9B8F458AD5}" type="presParOf" srcId="{DA491B8E-DB97-45A8-A80A-974F4B3EBB10}" destId="{BBA06E6A-1B3E-4A56-94E1-7EF2C4B99203}" srcOrd="1" destOrd="0" presId="urn:microsoft.com/office/officeart/2018/2/layout/IconCircleList"/>
    <dgm:cxn modelId="{125B4FB0-ABD9-448D-A884-77D927F94B00}" type="presParOf" srcId="{DA491B8E-DB97-45A8-A80A-974F4B3EBB10}" destId="{44E1C368-39C5-4E46-8DC0-7EB3CB962D51}" srcOrd="2" destOrd="0" presId="urn:microsoft.com/office/officeart/2018/2/layout/IconCircleList"/>
    <dgm:cxn modelId="{DBC0C899-7B76-4059-9668-A89B997AD770}" type="presParOf" srcId="{DA491B8E-DB97-45A8-A80A-974F4B3EBB10}" destId="{C589E842-7C8B-4011-8149-C89368C58954}" srcOrd="3" destOrd="0" presId="urn:microsoft.com/office/officeart/2018/2/layout/IconCircleList"/>
    <dgm:cxn modelId="{29202E60-8B1F-43B0-876C-57161524FC3C}" type="presParOf" srcId="{AAA9FEE1-7B0B-494D-9CCA-FF58F5BE43B0}" destId="{3271E6CC-0562-435D-A78F-9B44191C703B}" srcOrd="5" destOrd="0" presId="urn:microsoft.com/office/officeart/2018/2/layout/IconCircleList"/>
    <dgm:cxn modelId="{93380E6A-F85E-4752-AF3F-7FBBB2AD3F85}" type="presParOf" srcId="{AAA9FEE1-7B0B-494D-9CCA-FF58F5BE43B0}" destId="{DD31A85D-6C3B-46E6-8EF3-29D16354B65D}" srcOrd="6" destOrd="0" presId="urn:microsoft.com/office/officeart/2018/2/layout/IconCircleList"/>
    <dgm:cxn modelId="{9A8ADA32-C185-4DBD-95A9-99C2B3A0D75A}" type="presParOf" srcId="{DD31A85D-6C3B-46E6-8EF3-29D16354B65D}" destId="{4C2248EF-3BF5-4036-A574-61AC604B348B}" srcOrd="0" destOrd="0" presId="urn:microsoft.com/office/officeart/2018/2/layout/IconCircleList"/>
    <dgm:cxn modelId="{5219F5FE-5560-4CF7-B475-D6B1C146F5DA}" type="presParOf" srcId="{DD31A85D-6C3B-46E6-8EF3-29D16354B65D}" destId="{6AA0D912-E5C2-49DD-87C4-DD3A6AA78355}" srcOrd="1" destOrd="0" presId="urn:microsoft.com/office/officeart/2018/2/layout/IconCircleList"/>
    <dgm:cxn modelId="{A3003E23-17D2-4ED2-9FED-68A632C7A68A}" type="presParOf" srcId="{DD31A85D-6C3B-46E6-8EF3-29D16354B65D}" destId="{FDE6B9B0-9B51-428E-9DBA-6A91E58D2789}" srcOrd="2" destOrd="0" presId="urn:microsoft.com/office/officeart/2018/2/layout/IconCircleList"/>
    <dgm:cxn modelId="{AD86EA99-0DB7-485B-BA8B-8F0AF4EBBA62}" type="presParOf" srcId="{DD31A85D-6C3B-46E6-8EF3-29D16354B65D}" destId="{C8D3A6F1-4439-4E16-8277-1DB42759B37B}"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56DFAE-5E50-504F-BE96-E84D03D7B01B}">
      <dsp:nvSpPr>
        <dsp:cNvPr id="0" name=""/>
        <dsp:cNvSpPr/>
      </dsp:nvSpPr>
      <dsp:spPr>
        <a:xfrm>
          <a:off x="0" y="23918"/>
          <a:ext cx="10515600" cy="69556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SENTIMENT ANALYSIS USING mapreduce AND HIVE </a:t>
          </a:r>
        </a:p>
      </dsp:txBody>
      <dsp:txXfrm>
        <a:off x="33955" y="57873"/>
        <a:ext cx="10447690" cy="627655"/>
      </dsp:txXfrm>
    </dsp:sp>
    <dsp:sp modelId="{7D0890E4-0D70-B345-961B-7EAF752334D9}">
      <dsp:nvSpPr>
        <dsp:cNvPr id="0" name=""/>
        <dsp:cNvSpPr/>
      </dsp:nvSpPr>
      <dsp:spPr>
        <a:xfrm>
          <a:off x="0" y="803003"/>
          <a:ext cx="10515600" cy="69556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Large sets of matrix multiplication using mapreduce</a:t>
          </a:r>
        </a:p>
      </dsp:txBody>
      <dsp:txXfrm>
        <a:off x="33955" y="836958"/>
        <a:ext cx="10447690" cy="627655"/>
      </dsp:txXfrm>
    </dsp:sp>
    <dsp:sp modelId="{28C91780-7EB4-2544-A571-A74DD93EE2AC}">
      <dsp:nvSpPr>
        <dsp:cNvPr id="0" name=""/>
        <dsp:cNvSpPr/>
      </dsp:nvSpPr>
      <dsp:spPr>
        <a:xfrm>
          <a:off x="0" y="1582088"/>
          <a:ext cx="10515600" cy="69556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Word counter for large set of data</a:t>
          </a:r>
        </a:p>
      </dsp:txBody>
      <dsp:txXfrm>
        <a:off x="33955" y="1616043"/>
        <a:ext cx="10447690" cy="627655"/>
      </dsp:txXfrm>
    </dsp:sp>
    <dsp:sp modelId="{290DC1C8-25A1-2243-9138-EABFF6BACA86}">
      <dsp:nvSpPr>
        <dsp:cNvPr id="0" name=""/>
        <dsp:cNvSpPr/>
      </dsp:nvSpPr>
      <dsp:spPr>
        <a:xfrm>
          <a:off x="0" y="2361173"/>
          <a:ext cx="10515600" cy="69556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Log analysis using mapreduce and hive</a:t>
          </a:r>
        </a:p>
      </dsp:txBody>
      <dsp:txXfrm>
        <a:off x="33955" y="2395128"/>
        <a:ext cx="10447690" cy="627655"/>
      </dsp:txXfrm>
    </dsp:sp>
    <dsp:sp modelId="{0F9F2157-6EEA-C343-8E33-C3E6393B3697}">
      <dsp:nvSpPr>
        <dsp:cNvPr id="0" name=""/>
        <dsp:cNvSpPr/>
      </dsp:nvSpPr>
      <dsp:spPr>
        <a:xfrm>
          <a:off x="0" y="3140258"/>
          <a:ext cx="10515600" cy="69556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FRAUD Detection using mapreduce and hive </a:t>
          </a:r>
        </a:p>
      </dsp:txBody>
      <dsp:txXfrm>
        <a:off x="33955" y="3174213"/>
        <a:ext cx="10447690" cy="62765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0E40A8-6E6E-4AF3-9D84-10102D73CD15}">
      <dsp:nvSpPr>
        <dsp:cNvPr id="0" name=""/>
        <dsp:cNvSpPr/>
      </dsp:nvSpPr>
      <dsp:spPr>
        <a:xfrm>
          <a:off x="212335" y="265877"/>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7D1D306-9E9B-4C42-857F-B1609DCBBE35}">
      <dsp:nvSpPr>
        <dsp:cNvPr id="0" name=""/>
        <dsp:cNvSpPr/>
      </dsp:nvSpPr>
      <dsp:spPr>
        <a:xfrm>
          <a:off x="492877" y="546420"/>
          <a:ext cx="774830" cy="77483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BFD322F-3559-42C7-93AD-65E6735C445C}">
      <dsp:nvSpPr>
        <dsp:cNvPr id="0" name=""/>
        <dsp:cNvSpPr/>
      </dsp:nvSpPr>
      <dsp:spPr>
        <a:xfrm>
          <a:off x="1834517" y="265877"/>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77900">
            <a:lnSpc>
              <a:spcPct val="100000"/>
            </a:lnSpc>
            <a:spcBef>
              <a:spcPct val="0"/>
            </a:spcBef>
            <a:spcAft>
              <a:spcPct val="35000"/>
            </a:spcAft>
            <a:buNone/>
          </a:pPr>
          <a:r>
            <a:rPr lang="en-US" sz="2200" kern="1200"/>
            <a:t>More focused on practical than theory </a:t>
          </a:r>
        </a:p>
      </dsp:txBody>
      <dsp:txXfrm>
        <a:off x="1834517" y="265877"/>
        <a:ext cx="3148942" cy="1335915"/>
      </dsp:txXfrm>
    </dsp:sp>
    <dsp:sp modelId="{509B41CF-7DD9-4970-BEFF-A1B2C905D09D}">
      <dsp:nvSpPr>
        <dsp:cNvPr id="0" name=""/>
        <dsp:cNvSpPr/>
      </dsp:nvSpPr>
      <dsp:spPr>
        <a:xfrm>
          <a:off x="5532139" y="265877"/>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015058E-BE18-480D-9079-EC49551BF9B3}">
      <dsp:nvSpPr>
        <dsp:cNvPr id="0" name=""/>
        <dsp:cNvSpPr/>
      </dsp:nvSpPr>
      <dsp:spPr>
        <a:xfrm>
          <a:off x="5812681" y="546420"/>
          <a:ext cx="774830" cy="77483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F347980-C01E-4E70-AF4A-57028C54D0C1}">
      <dsp:nvSpPr>
        <dsp:cNvPr id="0" name=""/>
        <dsp:cNvSpPr/>
      </dsp:nvSpPr>
      <dsp:spPr>
        <a:xfrm>
          <a:off x="7154322" y="265877"/>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77900">
            <a:lnSpc>
              <a:spcPct val="100000"/>
            </a:lnSpc>
            <a:spcBef>
              <a:spcPct val="0"/>
            </a:spcBef>
            <a:spcAft>
              <a:spcPct val="35000"/>
            </a:spcAft>
            <a:buNone/>
          </a:pPr>
          <a:r>
            <a:rPr lang="en-US" sz="2200" kern="1200"/>
            <a:t>Enjoyed getting milestones to complete</a:t>
          </a:r>
        </a:p>
      </dsp:txBody>
      <dsp:txXfrm>
        <a:off x="7154322" y="265877"/>
        <a:ext cx="3148942" cy="1335915"/>
      </dsp:txXfrm>
    </dsp:sp>
    <dsp:sp modelId="{16C03477-8B92-41A2-B2EA-347093C76608}">
      <dsp:nvSpPr>
        <dsp:cNvPr id="0" name=""/>
        <dsp:cNvSpPr/>
      </dsp:nvSpPr>
      <dsp:spPr>
        <a:xfrm>
          <a:off x="212335" y="2257949"/>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BA06E6A-1B3E-4A56-94E1-7EF2C4B99203}">
      <dsp:nvSpPr>
        <dsp:cNvPr id="0" name=""/>
        <dsp:cNvSpPr/>
      </dsp:nvSpPr>
      <dsp:spPr>
        <a:xfrm>
          <a:off x="492877" y="2538491"/>
          <a:ext cx="774830" cy="77483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589E842-7C8B-4011-8149-C89368C58954}">
      <dsp:nvSpPr>
        <dsp:cNvPr id="0" name=""/>
        <dsp:cNvSpPr/>
      </dsp:nvSpPr>
      <dsp:spPr>
        <a:xfrm>
          <a:off x="1834517" y="2257949"/>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77900">
            <a:lnSpc>
              <a:spcPct val="100000"/>
            </a:lnSpc>
            <a:spcBef>
              <a:spcPct val="0"/>
            </a:spcBef>
            <a:spcAft>
              <a:spcPct val="35000"/>
            </a:spcAft>
            <a:buNone/>
          </a:pPr>
          <a:r>
            <a:rPr lang="en-US" sz="2200" kern="1200"/>
            <a:t>Gain curiosity and more knowledge in using frameworks like this.</a:t>
          </a:r>
        </a:p>
      </dsp:txBody>
      <dsp:txXfrm>
        <a:off x="1834517" y="2257949"/>
        <a:ext cx="3148942" cy="1335915"/>
      </dsp:txXfrm>
    </dsp:sp>
    <dsp:sp modelId="{4C2248EF-3BF5-4036-A574-61AC604B348B}">
      <dsp:nvSpPr>
        <dsp:cNvPr id="0" name=""/>
        <dsp:cNvSpPr/>
      </dsp:nvSpPr>
      <dsp:spPr>
        <a:xfrm>
          <a:off x="5532139" y="2257949"/>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AA0D912-E5C2-49DD-87C4-DD3A6AA78355}">
      <dsp:nvSpPr>
        <dsp:cNvPr id="0" name=""/>
        <dsp:cNvSpPr/>
      </dsp:nvSpPr>
      <dsp:spPr>
        <a:xfrm>
          <a:off x="5812681" y="2538491"/>
          <a:ext cx="774830" cy="77483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8D3A6F1-4439-4E16-8277-1DB42759B37B}">
      <dsp:nvSpPr>
        <dsp:cNvPr id="0" name=""/>
        <dsp:cNvSpPr/>
      </dsp:nvSpPr>
      <dsp:spPr>
        <a:xfrm>
          <a:off x="7154322" y="2257949"/>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977900">
            <a:lnSpc>
              <a:spcPct val="100000"/>
            </a:lnSpc>
            <a:spcBef>
              <a:spcPct val="0"/>
            </a:spcBef>
            <a:spcAft>
              <a:spcPct val="35000"/>
            </a:spcAft>
            <a:buNone/>
          </a:pPr>
          <a:r>
            <a:rPr lang="en-US" sz="2200" kern="1200"/>
            <a:t>Concept focused</a:t>
          </a:r>
        </a:p>
      </dsp:txBody>
      <dsp:txXfrm>
        <a:off x="7154322" y="2257949"/>
        <a:ext cx="3148942" cy="133591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jpe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JP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6/14/23</a:t>
            </a:fld>
            <a:endParaRPr lang="en-US" dirty="0"/>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294883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6/14/23</a:t>
            </a:fld>
            <a:endParaRPr lang="en-US"/>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983631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6/14/23</a:t>
            </a:fld>
            <a:endParaRPr lang="en-US"/>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51298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6/14/23</a:t>
            </a:fld>
            <a:endParaRPr lang="en-US" dirty="0"/>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756910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6/14/23</a:t>
            </a:fld>
            <a:endParaRPr lang="en-US"/>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283883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6/14/23</a:t>
            </a:fld>
            <a:endParaRPr lang="en-US"/>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215099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6/14/23</a:t>
            </a:fld>
            <a:endParaRPr lang="en-US"/>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309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6/14/23</a:t>
            </a:fld>
            <a:endParaRPr lang="en-US"/>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104590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6/14/23</a:t>
            </a:fld>
            <a:endParaRPr lang="en-US"/>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3965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6/14/23</a:t>
            </a:fld>
            <a:endParaRPr lang="en-US"/>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144023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6/14/23</a:t>
            </a:fld>
            <a:endParaRPr lang="en-US"/>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505511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fld id="{82EDB8D0-98ED-4B86-9D5F-E61ADC70144D}" type="datetimeFigureOut">
              <a:rPr lang="en-US" smtClean="0"/>
              <a:pPr/>
              <a:t>6/14/23</a:t>
            </a:fld>
            <a:endParaRPr lang="en-US" dirty="0"/>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2587381035"/>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20" r:id="rId6"/>
    <p:sldLayoutId id="2147483715" r:id="rId7"/>
    <p:sldLayoutId id="2147483716" r:id="rId8"/>
    <p:sldLayoutId id="2147483717" r:id="rId9"/>
    <p:sldLayoutId id="2147483719" r:id="rId10"/>
    <p:sldLayoutId id="214748371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JP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cio.economictimes.indiatimes.com/news/digital-security/hadoop-and-big-data-in-cybersecurity-models-for-businesses/90508073" TargetMode="External"/><Relationship Id="rId2" Type="http://schemas.openxmlformats.org/officeDocument/2006/relationships/hyperlink" Target="https://www.sciencedirect.com/science/article/pii/S1319157821003530" TargetMode="External"/><Relationship Id="rId1" Type="http://schemas.openxmlformats.org/officeDocument/2006/relationships/slideLayout" Target="../slideLayouts/slideLayout2.xml"/><Relationship Id="rId4" Type="http://schemas.openxmlformats.org/officeDocument/2006/relationships/hyperlink" Target="https://www.sciencedirect.com/science/article/pii/S1877050919300067" TargetMode="Externa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57" name="Rectangle 1045">
            <a:extLst>
              <a:ext uri="{FF2B5EF4-FFF2-40B4-BE49-F238E27FC236}">
                <a16:creationId xmlns:a16="http://schemas.microsoft.com/office/drawing/2014/main" id="{F58FB4AA-7058-4218-AE65-3ACD24A412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48ABE74-CA51-C2CA-C35D-0776C9872E70}"/>
              </a:ext>
            </a:extLst>
          </p:cNvPr>
          <p:cNvSpPr>
            <a:spLocks noGrp="1"/>
          </p:cNvSpPr>
          <p:nvPr>
            <p:ph type="ctrTitle"/>
          </p:nvPr>
        </p:nvSpPr>
        <p:spPr>
          <a:xfrm>
            <a:off x="-1011342" y="-1995761"/>
            <a:ext cx="5334930" cy="3004145"/>
          </a:xfrm>
        </p:spPr>
        <p:txBody>
          <a:bodyPr vert="horz" lIns="91440" tIns="45720" rIns="91440" bIns="45720" rtlCol="0" anchor="b">
            <a:normAutofit/>
          </a:bodyPr>
          <a:lstStyle/>
          <a:p>
            <a:r>
              <a:rPr lang="en-US" kern="1200" dirty="0">
                <a:solidFill>
                  <a:schemeClr val="tx1"/>
                </a:solidFill>
                <a:latin typeface="+mj-lt"/>
                <a:ea typeface="+mj-ea"/>
                <a:cs typeface="+mj-cs"/>
              </a:rPr>
              <a:t>Big Data </a:t>
            </a:r>
          </a:p>
        </p:txBody>
      </p:sp>
      <p:sp>
        <p:nvSpPr>
          <p:cNvPr id="3" name="Subtitle 2">
            <a:extLst>
              <a:ext uri="{FF2B5EF4-FFF2-40B4-BE49-F238E27FC236}">
                <a16:creationId xmlns:a16="http://schemas.microsoft.com/office/drawing/2014/main" id="{DA954CD4-FC4A-6F73-B30E-9A4117E14C42}"/>
              </a:ext>
            </a:extLst>
          </p:cNvPr>
          <p:cNvSpPr>
            <a:spLocks noGrp="1"/>
          </p:cNvSpPr>
          <p:nvPr>
            <p:ph type="subTitle" idx="1"/>
          </p:nvPr>
        </p:nvSpPr>
        <p:spPr>
          <a:xfrm>
            <a:off x="-337174" y="1074621"/>
            <a:ext cx="3986093" cy="1431161"/>
          </a:xfrm>
        </p:spPr>
        <p:txBody>
          <a:bodyPr vert="horz" lIns="91440" tIns="45720" rIns="91440" bIns="45720" rtlCol="0">
            <a:normAutofit fontScale="92500" lnSpcReduction="20000"/>
          </a:bodyPr>
          <a:lstStyle/>
          <a:p>
            <a:r>
              <a:rPr lang="en-US" kern="1200" dirty="0">
                <a:solidFill>
                  <a:schemeClr val="tx1"/>
                </a:solidFill>
                <a:latin typeface="+mn-lt"/>
                <a:ea typeface="+mn-ea"/>
                <a:cs typeface="+mn-cs"/>
              </a:rPr>
              <a:t>Gurpreet Singh </a:t>
            </a:r>
          </a:p>
          <a:p>
            <a:r>
              <a:rPr lang="en-US" kern="1200" dirty="0">
                <a:solidFill>
                  <a:schemeClr val="tx1"/>
                </a:solidFill>
                <a:latin typeface="+mn-lt"/>
                <a:ea typeface="+mn-ea"/>
                <a:cs typeface="+mn-cs"/>
              </a:rPr>
              <a:t>ECIS- 202112064 </a:t>
            </a:r>
          </a:p>
          <a:p>
            <a:r>
              <a:rPr lang="en-US" kern="1200" dirty="0" err="1">
                <a:solidFill>
                  <a:schemeClr val="tx1"/>
                </a:solidFill>
                <a:latin typeface="+mn-lt"/>
                <a:ea typeface="+mn-ea"/>
                <a:cs typeface="+mn-cs"/>
              </a:rPr>
              <a:t>Woosong</a:t>
            </a:r>
            <a:r>
              <a:rPr lang="en-US" kern="1200" dirty="0">
                <a:solidFill>
                  <a:schemeClr val="tx1"/>
                </a:solidFill>
                <a:latin typeface="+mn-lt"/>
                <a:ea typeface="+mn-ea"/>
                <a:cs typeface="+mn-cs"/>
              </a:rPr>
              <a:t> University </a:t>
            </a:r>
          </a:p>
          <a:p>
            <a:r>
              <a:rPr lang="en-US" kern="1200" dirty="0">
                <a:solidFill>
                  <a:schemeClr val="tx1"/>
                </a:solidFill>
                <a:latin typeface="+mn-lt"/>
                <a:ea typeface="+mn-ea"/>
                <a:cs typeface="+mn-cs"/>
              </a:rPr>
              <a:t>South Korea</a:t>
            </a:r>
          </a:p>
        </p:txBody>
      </p:sp>
      <p:sp>
        <p:nvSpPr>
          <p:cNvPr id="1059" name="Oval 1047">
            <a:extLst>
              <a:ext uri="{FF2B5EF4-FFF2-40B4-BE49-F238E27FC236}">
                <a16:creationId xmlns:a16="http://schemas.microsoft.com/office/drawing/2014/main" id="{F35BC0E3-6FE4-4491-BA19-C0126066A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9082" y="939707"/>
            <a:ext cx="603494" cy="603494"/>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60" name="Freeform: Shape 1049">
            <a:extLst>
              <a:ext uri="{FF2B5EF4-FFF2-40B4-BE49-F238E27FC236}">
                <a16:creationId xmlns:a16="http://schemas.microsoft.com/office/drawing/2014/main" id="{DB11BD18-218F-49C7-BE16-82AEA08B23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1453" y="-4098"/>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4" name="Picture 3" descr="Abstract smoke background">
            <a:extLst>
              <a:ext uri="{FF2B5EF4-FFF2-40B4-BE49-F238E27FC236}">
                <a16:creationId xmlns:a16="http://schemas.microsoft.com/office/drawing/2014/main" id="{535F368E-F064-E710-DCB1-4F78C52A4E7D}"/>
              </a:ext>
            </a:extLst>
          </p:cNvPr>
          <p:cNvPicPr>
            <a:picLocks noChangeAspect="1"/>
          </p:cNvPicPr>
          <p:nvPr/>
        </p:nvPicPr>
        <p:blipFill rotWithShape="1">
          <a:blip r:embed="rId2"/>
          <a:srcRect l="10396" r="17893" b="5"/>
          <a:stretch/>
        </p:blipFill>
        <p:spPr>
          <a:xfrm>
            <a:off x="9547025" y="4405333"/>
            <a:ext cx="2644983" cy="2452667"/>
          </a:xfrm>
          <a:custGeom>
            <a:avLst/>
            <a:gdLst/>
            <a:ahLst/>
            <a:cxnLst/>
            <a:rect l="l" t="t" r="r" b="b"/>
            <a:pathLst>
              <a:path w="2644983" h="2452667">
                <a:moveTo>
                  <a:pt x="1542711" y="0"/>
                </a:moveTo>
                <a:cubicBezTo>
                  <a:pt x="1942094" y="0"/>
                  <a:pt x="2306029" y="151765"/>
                  <a:pt x="2579995" y="400769"/>
                </a:cubicBezTo>
                <a:lnTo>
                  <a:pt x="2644983" y="468935"/>
                </a:lnTo>
                <a:lnTo>
                  <a:pt x="2644983" y="2452667"/>
                </a:lnTo>
                <a:lnTo>
                  <a:pt x="299206" y="2452667"/>
                </a:lnTo>
                <a:lnTo>
                  <a:pt x="233100" y="2358504"/>
                </a:lnTo>
                <a:cubicBezTo>
                  <a:pt x="85367" y="2121846"/>
                  <a:pt x="0" y="1842248"/>
                  <a:pt x="0" y="1542711"/>
                </a:cubicBezTo>
                <a:cubicBezTo>
                  <a:pt x="0" y="690695"/>
                  <a:pt x="690695" y="0"/>
                  <a:pt x="1542711" y="0"/>
                </a:cubicBezTo>
                <a:close/>
              </a:path>
            </a:pathLst>
          </a:custGeom>
        </p:spPr>
      </p:pic>
      <p:pic>
        <p:nvPicPr>
          <p:cNvPr id="6" name="Picture 5" descr="A person in a yellow shirt&#10;&#10;Description automatically generated with low confidence">
            <a:extLst>
              <a:ext uri="{FF2B5EF4-FFF2-40B4-BE49-F238E27FC236}">
                <a16:creationId xmlns:a16="http://schemas.microsoft.com/office/drawing/2014/main" id="{D8C885F6-252B-2A1E-473D-DDD64C7C1B6C}"/>
              </a:ext>
            </a:extLst>
          </p:cNvPr>
          <p:cNvPicPr>
            <a:picLocks noChangeAspect="1"/>
          </p:cNvPicPr>
          <p:nvPr/>
        </p:nvPicPr>
        <p:blipFill rotWithShape="1">
          <a:blip r:embed="rId3"/>
          <a:srcRect l="21249" r="22502" b="3"/>
          <a:stretch/>
        </p:blipFill>
        <p:spPr>
          <a:xfrm>
            <a:off x="6730847" y="2583643"/>
            <a:ext cx="2276518" cy="2276518"/>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pic>
        <p:nvPicPr>
          <p:cNvPr id="1026" name="Picture 2" descr="우송대학교 공식 페이스북 | Daejeon">
            <a:extLst>
              <a:ext uri="{FF2B5EF4-FFF2-40B4-BE49-F238E27FC236}">
                <a16:creationId xmlns:a16="http://schemas.microsoft.com/office/drawing/2014/main" id="{DE252B4C-3247-DBD2-7E0E-50FC3462FEC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356" r="1" b="4104"/>
          <a:stretch/>
        </p:blipFill>
        <p:spPr bwMode="auto">
          <a:xfrm>
            <a:off x="9490660" y="10"/>
            <a:ext cx="2701332" cy="2553877"/>
          </a:xfrm>
          <a:custGeom>
            <a:avLst/>
            <a:gdLst/>
            <a:ahLst/>
            <a:cxnLst/>
            <a:rect l="l" t="t" r="r" b="b"/>
            <a:pathLst>
              <a:path w="2701332" h="2553887">
                <a:moveTo>
                  <a:pt x="348631" y="0"/>
                </a:moveTo>
                <a:lnTo>
                  <a:pt x="2701332" y="0"/>
                </a:lnTo>
                <a:lnTo>
                  <a:pt x="2701332" y="2072295"/>
                </a:lnTo>
                <a:lnTo>
                  <a:pt x="2554656" y="2207207"/>
                </a:lnTo>
                <a:cubicBezTo>
                  <a:pt x="2285380" y="2424077"/>
                  <a:pt x="1943034" y="2553887"/>
                  <a:pt x="1570370" y="2553887"/>
                </a:cubicBezTo>
                <a:cubicBezTo>
                  <a:pt x="703078" y="2553887"/>
                  <a:pt x="0" y="1850809"/>
                  <a:pt x="0" y="983517"/>
                </a:cubicBezTo>
                <a:cubicBezTo>
                  <a:pt x="0" y="640496"/>
                  <a:pt x="109980" y="323163"/>
                  <a:pt x="296602" y="64855"/>
                </a:cubicBezTo>
                <a:close/>
              </a:path>
            </a:pathLst>
          </a:custGeom>
          <a:noFill/>
          <a:extLst>
            <a:ext uri="{909E8E84-426E-40DD-AFC4-6F175D3DCCD1}">
              <a14:hiddenFill xmlns:a14="http://schemas.microsoft.com/office/drawing/2010/main">
                <a:solidFill>
                  <a:srgbClr val="FFFFFF"/>
                </a:solidFill>
              </a14:hiddenFill>
            </a:ext>
          </a:extLst>
        </p:spPr>
      </p:pic>
      <p:cxnSp>
        <p:nvCxnSpPr>
          <p:cNvPr id="1061" name="Straight Connector 1051">
            <a:extLst>
              <a:ext uri="{FF2B5EF4-FFF2-40B4-BE49-F238E27FC236}">
                <a16:creationId xmlns:a16="http://schemas.microsoft.com/office/drawing/2014/main" id="{A054EDF5-7644-4A95-AB88-057FAB414FE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598158" y="2804429"/>
            <a:ext cx="0" cy="1597708"/>
          </a:xfrm>
          <a:prstGeom prst="line">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cxnSp>
      <p:sp>
        <p:nvSpPr>
          <p:cNvPr id="1062" name="Freeform: Shape 1053">
            <a:extLst>
              <a:ext uri="{FF2B5EF4-FFF2-40B4-BE49-F238E27FC236}">
                <a16:creationId xmlns:a16="http://schemas.microsoft.com/office/drawing/2014/main" id="{EA996627-3E00-4A50-8640-F4F7D38C55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385468" y="3311355"/>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56" name="Freeform: Shape 1055">
            <a:extLst>
              <a:ext uri="{FF2B5EF4-FFF2-40B4-BE49-F238E27FC236}">
                <a16:creationId xmlns:a16="http://schemas.microsoft.com/office/drawing/2014/main" id="{A619555D-3337-4F1A-9AFF-1DA3B921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463438">
            <a:off x="7067622" y="5349205"/>
            <a:ext cx="1835725" cy="1850365"/>
          </a:xfrm>
          <a:custGeom>
            <a:avLst/>
            <a:gdLst>
              <a:gd name="connsiteX0" fmla="*/ 1801138 w 1835725"/>
              <a:gd name="connsiteY0" fmla="*/ 1622662 h 1850365"/>
              <a:gd name="connsiteX1" fmla="*/ 1835717 w 1835725"/>
              <a:gd name="connsiteY1" fmla="*/ 1680254 h 1850365"/>
              <a:gd name="connsiteX2" fmla="*/ 1815722 w 1835725"/>
              <a:gd name="connsiteY2" fmla="*/ 1850365 h 1850365"/>
              <a:gd name="connsiteX3" fmla="*/ 1693039 w 1835725"/>
              <a:gd name="connsiteY3" fmla="*/ 1808259 h 1850365"/>
              <a:gd name="connsiteX4" fmla="*/ 1708939 w 1835725"/>
              <a:gd name="connsiteY4" fmla="*/ 1673301 h 1850365"/>
              <a:gd name="connsiteX5" fmla="*/ 1778129 w 1835725"/>
              <a:gd name="connsiteY5" fmla="*/ 1615979 h 1850365"/>
              <a:gd name="connsiteX6" fmla="*/ 1801138 w 1835725"/>
              <a:gd name="connsiteY6" fmla="*/ 1622662 h 1850365"/>
              <a:gd name="connsiteX7" fmla="*/ 1585229 w 1835725"/>
              <a:gd name="connsiteY7" fmla="*/ 764759 h 1850365"/>
              <a:gd name="connsiteX8" fmla="*/ 1623024 w 1835725"/>
              <a:gd name="connsiteY8" fmla="*/ 792810 h 1850365"/>
              <a:gd name="connsiteX9" fmla="*/ 1777614 w 1835725"/>
              <a:gd name="connsiteY9" fmla="*/ 1157141 h 1850365"/>
              <a:gd name="connsiteX10" fmla="*/ 1733799 w 1835725"/>
              <a:gd name="connsiteY10" fmla="*/ 1235532 h 1850365"/>
              <a:gd name="connsiteX11" fmla="*/ 1716464 w 1835725"/>
              <a:gd name="connsiteY11" fmla="*/ 1237722 h 1850365"/>
              <a:gd name="connsiteX12" fmla="*/ 1716464 w 1835725"/>
              <a:gd name="connsiteY12" fmla="*/ 1237913 h 1850365"/>
              <a:gd name="connsiteX13" fmla="*/ 1655409 w 1835725"/>
              <a:gd name="connsiteY13" fmla="*/ 1191717 h 1850365"/>
              <a:gd name="connsiteX14" fmla="*/ 1513200 w 1835725"/>
              <a:gd name="connsiteY14" fmla="*/ 856627 h 1850365"/>
              <a:gd name="connsiteX15" fmla="*/ 1538499 w 1835725"/>
              <a:gd name="connsiteY15" fmla="*/ 770415 h 1850365"/>
              <a:gd name="connsiteX16" fmla="*/ 1585229 w 1835725"/>
              <a:gd name="connsiteY16" fmla="*/ 764759 h 1850365"/>
              <a:gd name="connsiteX17" fmla="*/ 477919 w 1835725"/>
              <a:gd name="connsiteY17" fmla="*/ 21437 h 1850365"/>
              <a:gd name="connsiteX18" fmla="*/ 509236 w 1835725"/>
              <a:gd name="connsiteY18" fmla="*/ 84182 h 1850365"/>
              <a:gd name="connsiteX19" fmla="*/ 445829 w 1835725"/>
              <a:gd name="connsiteY19" fmla="*/ 139871 h 1850365"/>
              <a:gd name="connsiteX20" fmla="*/ 437447 w 1835725"/>
              <a:gd name="connsiteY20" fmla="*/ 139395 h 1850365"/>
              <a:gd name="connsiteX21" fmla="*/ 73211 w 1835725"/>
              <a:gd name="connsiteY21" fmla="*/ 137204 h 1850365"/>
              <a:gd name="connsiteX22" fmla="*/ 749 w 1835725"/>
              <a:gd name="connsiteY22" fmla="*/ 84082 h 1850365"/>
              <a:gd name="connsiteX23" fmla="*/ 53871 w 1835725"/>
              <a:gd name="connsiteY23" fmla="*/ 11621 h 1850365"/>
              <a:gd name="connsiteX24" fmla="*/ 58352 w 1835725"/>
              <a:gd name="connsiteY24" fmla="*/ 11093 h 1850365"/>
              <a:gd name="connsiteX25" fmla="*/ 454020 w 1835725"/>
              <a:gd name="connsiteY25" fmla="*/ 13474 h 1850365"/>
              <a:gd name="connsiteX26" fmla="*/ 477919 w 1835725"/>
              <a:gd name="connsiteY26" fmla="*/ 21437 h 1850365"/>
              <a:gd name="connsiteX27" fmla="*/ 957797 w 1835725"/>
              <a:gd name="connsiteY27" fmla="*/ 167970 h 1850365"/>
              <a:gd name="connsiteX28" fmla="*/ 1286982 w 1835725"/>
              <a:gd name="connsiteY28" fmla="*/ 387616 h 1850365"/>
              <a:gd name="connsiteX29" fmla="*/ 1293725 w 1835725"/>
              <a:gd name="connsiteY29" fmla="*/ 477075 h 1850365"/>
              <a:gd name="connsiteX30" fmla="*/ 1245453 w 1835725"/>
              <a:gd name="connsiteY30" fmla="*/ 499154 h 1850365"/>
              <a:gd name="connsiteX31" fmla="*/ 1245167 w 1835725"/>
              <a:gd name="connsiteY31" fmla="*/ 499154 h 1850365"/>
              <a:gd name="connsiteX32" fmla="*/ 1203638 w 1835725"/>
              <a:gd name="connsiteY32" fmla="*/ 484104 h 1850365"/>
              <a:gd name="connsiteX33" fmla="*/ 900647 w 1835725"/>
              <a:gd name="connsiteY33" fmla="*/ 281508 h 1850365"/>
              <a:gd name="connsiteX34" fmla="*/ 872454 w 1835725"/>
              <a:gd name="connsiteY34" fmla="*/ 196164 h 1850365"/>
              <a:gd name="connsiteX35" fmla="*/ 957797 w 1835725"/>
              <a:gd name="connsiteY35" fmla="*/ 167970 h 1850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35725" h="1850365">
                <a:moveTo>
                  <a:pt x="1801138" y="1622662"/>
                </a:moveTo>
                <a:cubicBezTo>
                  <a:pt x="1822106" y="1633400"/>
                  <a:pt x="1836117" y="1655372"/>
                  <a:pt x="1835717" y="1680254"/>
                </a:cubicBezTo>
                <a:lnTo>
                  <a:pt x="1815722" y="1850365"/>
                </a:lnTo>
                <a:lnTo>
                  <a:pt x="1693039" y="1808259"/>
                </a:lnTo>
                <a:lnTo>
                  <a:pt x="1708939" y="1673301"/>
                </a:lnTo>
                <a:cubicBezTo>
                  <a:pt x="1712216" y="1638363"/>
                  <a:pt x="1743190" y="1612703"/>
                  <a:pt x="1778129" y="1615979"/>
                </a:cubicBezTo>
                <a:cubicBezTo>
                  <a:pt x="1786387" y="1616753"/>
                  <a:pt x="1794149" y="1619084"/>
                  <a:pt x="1801138" y="1622662"/>
                </a:cubicBezTo>
                <a:close/>
                <a:moveTo>
                  <a:pt x="1585229" y="764759"/>
                </a:moveTo>
                <a:cubicBezTo>
                  <a:pt x="1600438" y="768789"/>
                  <a:pt x="1614156" y="778436"/>
                  <a:pt x="1623024" y="792810"/>
                </a:cubicBezTo>
                <a:cubicBezTo>
                  <a:pt x="1689575" y="907319"/>
                  <a:pt x="1741505" y="1029715"/>
                  <a:pt x="1777614" y="1157141"/>
                </a:cubicBezTo>
                <a:cubicBezTo>
                  <a:pt x="1787149" y="1190888"/>
                  <a:pt x="1767537" y="1225969"/>
                  <a:pt x="1733799" y="1235532"/>
                </a:cubicBezTo>
                <a:cubicBezTo>
                  <a:pt x="1728151" y="1237046"/>
                  <a:pt x="1722312" y="1237780"/>
                  <a:pt x="1716464" y="1237722"/>
                </a:cubicBezTo>
                <a:lnTo>
                  <a:pt x="1716464" y="1237913"/>
                </a:lnTo>
                <a:cubicBezTo>
                  <a:pt x="1688070" y="1237913"/>
                  <a:pt x="1663124" y="1219044"/>
                  <a:pt x="1655409" y="1191717"/>
                </a:cubicBezTo>
                <a:cubicBezTo>
                  <a:pt x="1622214" y="1074512"/>
                  <a:pt x="1574437" y="961936"/>
                  <a:pt x="1513200" y="856627"/>
                </a:cubicBezTo>
                <a:cubicBezTo>
                  <a:pt x="1496379" y="825834"/>
                  <a:pt x="1507704" y="787236"/>
                  <a:pt x="1538499" y="770415"/>
                </a:cubicBezTo>
                <a:cubicBezTo>
                  <a:pt x="1553325" y="762319"/>
                  <a:pt x="1570022" y="760730"/>
                  <a:pt x="1585229" y="764759"/>
                </a:cubicBezTo>
                <a:close/>
                <a:moveTo>
                  <a:pt x="477919" y="21437"/>
                </a:moveTo>
                <a:cubicBezTo>
                  <a:pt x="499341" y="33775"/>
                  <a:pt x="512445" y="58102"/>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89834" y="-4456"/>
                  <a:pt x="322735" y="-3656"/>
                  <a:pt x="454020" y="13474"/>
                </a:cubicBezTo>
                <a:cubicBezTo>
                  <a:pt x="462713" y="14543"/>
                  <a:pt x="470778" y="17324"/>
                  <a:pt x="477919" y="21437"/>
                </a:cubicBezTo>
                <a:close/>
                <a:moveTo>
                  <a:pt x="957797" y="167970"/>
                </a:move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8235" y="164811"/>
                  <a:pt x="926445" y="152188"/>
                  <a:pt x="957797" y="167970"/>
                </a:cubicBezTo>
                <a:close/>
              </a:path>
            </a:pathLst>
          </a:custGeom>
          <a:solidFill>
            <a:schemeClr val="accent4"/>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58" name="Freeform: Shape 1057">
            <a:extLst>
              <a:ext uri="{FF2B5EF4-FFF2-40B4-BE49-F238E27FC236}">
                <a16:creationId xmlns:a16="http://schemas.microsoft.com/office/drawing/2014/main" id="{CF5E7AE0-415D-4236-B5E6-F2FC68DB9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51302" y="6111118"/>
            <a:ext cx="1804272" cy="746882"/>
          </a:xfrm>
          <a:custGeom>
            <a:avLst/>
            <a:gdLst>
              <a:gd name="connsiteX0" fmla="*/ 995532 w 1991064"/>
              <a:gd name="connsiteY0" fmla="*/ 0 h 824205"/>
              <a:gd name="connsiteX1" fmla="*/ 1984823 w 1991064"/>
              <a:gd name="connsiteY1" fmla="*/ 784423 h 824205"/>
              <a:gd name="connsiteX2" fmla="*/ 1991064 w 1991064"/>
              <a:gd name="connsiteY2" fmla="*/ 824205 h 824205"/>
              <a:gd name="connsiteX3" fmla="*/ 0 w 1991064"/>
              <a:gd name="connsiteY3" fmla="*/ 824205 h 824205"/>
              <a:gd name="connsiteX4" fmla="*/ 6241 w 1991064"/>
              <a:gd name="connsiteY4" fmla="*/ 784423 h 824205"/>
              <a:gd name="connsiteX5" fmla="*/ 995532 w 1991064"/>
              <a:gd name="connsiteY5" fmla="*/ 0 h 824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1064" h="824205">
                <a:moveTo>
                  <a:pt x="995532" y="0"/>
                </a:moveTo>
                <a:cubicBezTo>
                  <a:pt x="1483521" y="0"/>
                  <a:pt x="1890663" y="336754"/>
                  <a:pt x="1984823" y="784423"/>
                </a:cubicBezTo>
                <a:lnTo>
                  <a:pt x="1991064" y="824205"/>
                </a:lnTo>
                <a:lnTo>
                  <a:pt x="0" y="824205"/>
                </a:lnTo>
                <a:lnTo>
                  <a:pt x="6241" y="784423"/>
                </a:lnTo>
                <a:cubicBezTo>
                  <a:pt x="100402" y="336754"/>
                  <a:pt x="507544" y="0"/>
                  <a:pt x="99553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C000"/>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37ADB9C1-B796-D5C5-EB8E-125D50E06C32}"/>
              </a:ext>
            </a:extLst>
          </p:cNvPr>
          <p:cNvSpPr txBox="1"/>
          <p:nvPr/>
        </p:nvSpPr>
        <p:spPr>
          <a:xfrm>
            <a:off x="3292569" y="3429000"/>
            <a:ext cx="3524426" cy="1431161"/>
          </a:xfrm>
          <a:prstGeom prst="rect">
            <a:avLst/>
          </a:prstGeom>
          <a:noFill/>
        </p:spPr>
        <p:txBody>
          <a:bodyPr wrap="none" rtlCol="0">
            <a:spAutoFit/>
          </a:bodyPr>
          <a:lstStyle/>
          <a:p>
            <a:pPr>
              <a:spcAft>
                <a:spcPts val="600"/>
              </a:spcAft>
            </a:pPr>
            <a:r>
              <a:rPr lang="en-KR" dirty="0"/>
              <a:t>Big Data Professor</a:t>
            </a:r>
          </a:p>
          <a:p>
            <a:pPr>
              <a:spcAft>
                <a:spcPts val="600"/>
              </a:spcAft>
            </a:pPr>
            <a:r>
              <a:rPr lang="en-KR" dirty="0"/>
              <a:t>aProfessor Preethi Ananthachari</a:t>
            </a:r>
          </a:p>
          <a:p>
            <a:pPr>
              <a:spcAft>
                <a:spcPts val="600"/>
              </a:spcAft>
            </a:pPr>
            <a:r>
              <a:rPr lang="en-KR" dirty="0"/>
              <a:t>Woosong U</a:t>
            </a:r>
            <a:r>
              <a:rPr lang="en-US" dirty="0" err="1"/>
              <a:t>niversity</a:t>
            </a:r>
            <a:r>
              <a:rPr lang="en-US" dirty="0"/>
              <a:t> </a:t>
            </a:r>
          </a:p>
          <a:p>
            <a:pPr>
              <a:spcAft>
                <a:spcPts val="600"/>
              </a:spcAft>
            </a:pPr>
            <a:r>
              <a:rPr lang="en-US" dirty="0"/>
              <a:t>Korea</a:t>
            </a:r>
            <a:endParaRPr lang="en-KR" dirty="0"/>
          </a:p>
        </p:txBody>
      </p:sp>
      <p:pic>
        <p:nvPicPr>
          <p:cNvPr id="10" name="Picture 9" descr="A picture containing human face, person, clothing, smile&#10;&#10;Description automatically generated">
            <a:extLst>
              <a:ext uri="{FF2B5EF4-FFF2-40B4-BE49-F238E27FC236}">
                <a16:creationId xmlns:a16="http://schemas.microsoft.com/office/drawing/2014/main" id="{9F34CCB0-C5AC-0144-34EE-58E6A69DDEDD}"/>
              </a:ext>
            </a:extLst>
          </p:cNvPr>
          <p:cNvPicPr>
            <a:picLocks noChangeAspect="1"/>
          </p:cNvPicPr>
          <p:nvPr/>
        </p:nvPicPr>
        <p:blipFill>
          <a:blip r:embed="rId5"/>
          <a:stretch>
            <a:fillRect/>
          </a:stretch>
        </p:blipFill>
        <p:spPr>
          <a:xfrm>
            <a:off x="3415512" y="561917"/>
            <a:ext cx="1816152" cy="1816152"/>
          </a:xfrm>
          <a:prstGeom prst="rect">
            <a:avLst/>
          </a:prstGeom>
        </p:spPr>
      </p:pic>
    </p:spTree>
    <p:extLst>
      <p:ext uri="{BB962C8B-B14F-4D97-AF65-F5344CB8AC3E}">
        <p14:creationId xmlns:p14="http://schemas.microsoft.com/office/powerpoint/2010/main" val="7017203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 name="Freeform: Shape 43">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 name="Arc 45">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48" name="Rectangle 47">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computer&#10;&#10;Description automatically generated">
            <a:extLst>
              <a:ext uri="{FF2B5EF4-FFF2-40B4-BE49-F238E27FC236}">
                <a16:creationId xmlns:a16="http://schemas.microsoft.com/office/drawing/2014/main" id="{463C206F-264A-000D-F348-2625A7234364}"/>
              </a:ext>
            </a:extLst>
          </p:cNvPr>
          <p:cNvPicPr>
            <a:picLocks noChangeAspect="1"/>
          </p:cNvPicPr>
          <p:nvPr/>
        </p:nvPicPr>
        <p:blipFill rotWithShape="1">
          <a:blip r:embed="rId2"/>
          <a:srcRect t="17766" r="-1" b="18115"/>
          <a:stretch/>
        </p:blipFill>
        <p:spPr>
          <a:xfrm>
            <a:off x="20" y="10"/>
            <a:ext cx="12188932" cy="6857990"/>
          </a:xfrm>
          <a:prstGeom prst="rect">
            <a:avLst/>
          </a:prstGeom>
        </p:spPr>
      </p:pic>
      <p:sp>
        <p:nvSpPr>
          <p:cNvPr id="50" name="Rectangle 49">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9C0DB0-0F8A-5213-579E-987DF7020EF7}"/>
              </a:ext>
            </a:extLst>
          </p:cNvPr>
          <p:cNvSpPr>
            <a:spLocks noGrp="1"/>
          </p:cNvSpPr>
          <p:nvPr>
            <p:ph type="title"/>
          </p:nvPr>
        </p:nvSpPr>
        <p:spPr>
          <a:xfrm>
            <a:off x="1524000" y="4416721"/>
            <a:ext cx="9144000" cy="1152663"/>
          </a:xfrm>
        </p:spPr>
        <p:txBody>
          <a:bodyPr vert="horz" lIns="91440" tIns="45720" rIns="91440" bIns="45720" rtlCol="0" anchor="b">
            <a:normAutofit/>
          </a:bodyPr>
          <a:lstStyle/>
          <a:p>
            <a:pPr algn="ctr"/>
            <a:r>
              <a:rPr lang="en-US" kern="1200">
                <a:solidFill>
                  <a:schemeClr val="bg1"/>
                </a:solidFill>
                <a:latin typeface="+mj-lt"/>
                <a:ea typeface="+mj-ea"/>
                <a:cs typeface="+mj-cs"/>
              </a:rPr>
              <a:t>Let’s use mapreduce to analyze logs !</a:t>
            </a:r>
          </a:p>
        </p:txBody>
      </p:sp>
      <p:sp>
        <p:nvSpPr>
          <p:cNvPr id="3" name="Content Placeholder 2">
            <a:extLst>
              <a:ext uri="{FF2B5EF4-FFF2-40B4-BE49-F238E27FC236}">
                <a16:creationId xmlns:a16="http://schemas.microsoft.com/office/drawing/2014/main" id="{AF8DC160-F4FF-206A-C0D1-57D5370D8AB2}"/>
              </a:ext>
            </a:extLst>
          </p:cNvPr>
          <p:cNvSpPr>
            <a:spLocks noGrp="1"/>
          </p:cNvSpPr>
          <p:nvPr>
            <p:ph idx="1"/>
          </p:nvPr>
        </p:nvSpPr>
        <p:spPr>
          <a:xfrm>
            <a:off x="1524000" y="5636465"/>
            <a:ext cx="9144000" cy="646785"/>
          </a:xfrm>
        </p:spPr>
        <p:txBody>
          <a:bodyPr vert="horz" lIns="91440" tIns="45720" rIns="91440" bIns="45720" rtlCol="0">
            <a:normAutofit/>
          </a:bodyPr>
          <a:lstStyle/>
          <a:p>
            <a:pPr marL="0" indent="0" algn="ctr">
              <a:buNone/>
            </a:pPr>
            <a:r>
              <a:rPr lang="en-US" sz="2400" kern="1200">
                <a:solidFill>
                  <a:schemeClr val="bg1"/>
                </a:solidFill>
                <a:latin typeface="+mn-lt"/>
                <a:ea typeface="+mn-ea"/>
                <a:cs typeface="+mn-cs"/>
              </a:rPr>
              <a:t>Copy the log from your ubuntu system and create a text file.</a:t>
            </a:r>
          </a:p>
        </p:txBody>
      </p:sp>
    </p:spTree>
    <p:extLst>
      <p:ext uri="{BB962C8B-B14F-4D97-AF65-F5344CB8AC3E}">
        <p14:creationId xmlns:p14="http://schemas.microsoft.com/office/powerpoint/2010/main" val="1870508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Description automatically generated">
            <a:extLst>
              <a:ext uri="{FF2B5EF4-FFF2-40B4-BE49-F238E27FC236}">
                <a16:creationId xmlns:a16="http://schemas.microsoft.com/office/drawing/2014/main" id="{E5641CDB-9FC4-14A9-504C-967166E9C32A}"/>
              </a:ext>
            </a:extLst>
          </p:cNvPr>
          <p:cNvPicPr>
            <a:picLocks noGrp="1" noChangeAspect="1"/>
          </p:cNvPicPr>
          <p:nvPr>
            <p:ph idx="1"/>
          </p:nvPr>
        </p:nvPicPr>
        <p:blipFill rotWithShape="1">
          <a:blip r:embed="rId2"/>
          <a:srcRect r="-1" b="9977"/>
          <a:stretch/>
        </p:blipFill>
        <p:spPr>
          <a:xfrm>
            <a:off x="20" y="10"/>
            <a:ext cx="12188932" cy="6857990"/>
          </a:xfrm>
          <a:prstGeom prst="rect">
            <a:avLst/>
          </a:prstGeom>
        </p:spPr>
      </p:pic>
      <p:sp>
        <p:nvSpPr>
          <p:cNvPr id="16" name="Rectangle 15">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D5102D-3968-65A0-C7DB-A124EE00530B}"/>
              </a:ext>
            </a:extLst>
          </p:cNvPr>
          <p:cNvSpPr>
            <a:spLocks noGrp="1"/>
          </p:cNvSpPr>
          <p:nvPr>
            <p:ph type="title"/>
          </p:nvPr>
        </p:nvSpPr>
        <p:spPr>
          <a:xfrm>
            <a:off x="1524000" y="4416721"/>
            <a:ext cx="9144000" cy="1152663"/>
          </a:xfrm>
        </p:spPr>
        <p:txBody>
          <a:bodyPr vert="horz" lIns="91440" tIns="45720" rIns="91440" bIns="45720" rtlCol="0" anchor="b">
            <a:normAutofit/>
          </a:bodyPr>
          <a:lstStyle/>
          <a:p>
            <a:pPr algn="ctr"/>
            <a:r>
              <a:rPr lang="en-US" sz="3700" kern="1200">
                <a:solidFill>
                  <a:schemeClr val="bg1"/>
                </a:solidFill>
                <a:latin typeface="+mj-lt"/>
                <a:ea typeface="+mj-ea"/>
                <a:cs typeface="+mj-cs"/>
              </a:rPr>
              <a:t>Let’s create java file according to log analysis </a:t>
            </a:r>
          </a:p>
        </p:txBody>
      </p:sp>
    </p:spTree>
    <p:extLst>
      <p:ext uri="{BB962C8B-B14F-4D97-AF65-F5344CB8AC3E}">
        <p14:creationId xmlns:p14="http://schemas.microsoft.com/office/powerpoint/2010/main" val="26979320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407C9FC5-0C1E-42A8-97E6-F940775A0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8956F6E-48A7-A963-609A-9EB0EBF38F17}"/>
              </a:ext>
            </a:extLst>
          </p:cNvPr>
          <p:cNvSpPr>
            <a:spLocks noGrp="1"/>
          </p:cNvSpPr>
          <p:nvPr>
            <p:ph type="title"/>
          </p:nvPr>
        </p:nvSpPr>
        <p:spPr>
          <a:xfrm>
            <a:off x="1524000" y="4218281"/>
            <a:ext cx="4265007" cy="1885199"/>
          </a:xfrm>
        </p:spPr>
        <p:txBody>
          <a:bodyPr vert="horz" lIns="91440" tIns="45720" rIns="91440" bIns="45720" rtlCol="0" anchor="ctr">
            <a:normAutofit/>
          </a:bodyPr>
          <a:lstStyle/>
          <a:p>
            <a:r>
              <a:rPr lang="en-US" sz="5600" kern="1200">
                <a:solidFill>
                  <a:schemeClr val="tx1"/>
                </a:solidFill>
                <a:latin typeface="+mj-lt"/>
                <a:ea typeface="+mj-ea"/>
                <a:cs typeface="+mj-cs"/>
              </a:rPr>
              <a:t>Let’s declare the classpath !</a:t>
            </a:r>
          </a:p>
        </p:txBody>
      </p:sp>
      <p:pic>
        <p:nvPicPr>
          <p:cNvPr id="5" name="Content Placeholder 4" descr="A screenshot of a computer program&#10;&#10;Description automatically generated with low confidence">
            <a:extLst>
              <a:ext uri="{FF2B5EF4-FFF2-40B4-BE49-F238E27FC236}">
                <a16:creationId xmlns:a16="http://schemas.microsoft.com/office/drawing/2014/main" id="{0B14C888-3E3C-9F42-339C-4A07995E1228}"/>
              </a:ext>
            </a:extLst>
          </p:cNvPr>
          <p:cNvPicPr>
            <a:picLocks noGrp="1" noChangeAspect="1"/>
          </p:cNvPicPr>
          <p:nvPr>
            <p:ph idx="1"/>
          </p:nvPr>
        </p:nvPicPr>
        <p:blipFill>
          <a:blip r:embed="rId2"/>
          <a:stretch>
            <a:fillRect/>
          </a:stretch>
        </p:blipFill>
        <p:spPr>
          <a:xfrm>
            <a:off x="678393" y="1361167"/>
            <a:ext cx="10823796" cy="1921222"/>
          </a:xfrm>
          <a:custGeom>
            <a:avLst/>
            <a:gdLst/>
            <a:ahLst/>
            <a:cxnLst/>
            <a:rect l="l" t="t" r="r" b="b"/>
            <a:pathLst>
              <a:path w="10823796" h="3287267">
                <a:moveTo>
                  <a:pt x="98881" y="0"/>
                </a:moveTo>
                <a:lnTo>
                  <a:pt x="10724915" y="0"/>
                </a:lnTo>
                <a:cubicBezTo>
                  <a:pt x="10779525" y="0"/>
                  <a:pt x="10823796" y="44271"/>
                  <a:pt x="10823796" y="98881"/>
                </a:cubicBezTo>
                <a:lnTo>
                  <a:pt x="10823796" y="3188386"/>
                </a:lnTo>
                <a:cubicBezTo>
                  <a:pt x="10823796" y="3242996"/>
                  <a:pt x="10779525" y="3287267"/>
                  <a:pt x="10724915" y="3287267"/>
                </a:cubicBezTo>
                <a:lnTo>
                  <a:pt x="98881" y="3287267"/>
                </a:lnTo>
                <a:cubicBezTo>
                  <a:pt x="44271" y="3287267"/>
                  <a:pt x="0" y="3242996"/>
                  <a:pt x="0" y="3188386"/>
                </a:cubicBezTo>
                <a:lnTo>
                  <a:pt x="0" y="98881"/>
                </a:lnTo>
                <a:cubicBezTo>
                  <a:pt x="0" y="44271"/>
                  <a:pt x="44271" y="0"/>
                  <a:pt x="98881" y="0"/>
                </a:cubicBezTo>
                <a:close/>
              </a:path>
            </a:pathLst>
          </a:custGeom>
        </p:spPr>
      </p:pic>
      <p:sp>
        <p:nvSpPr>
          <p:cNvPr id="16" name="Oval 15">
            <a:extLst>
              <a:ext uri="{FF2B5EF4-FFF2-40B4-BE49-F238E27FC236}">
                <a16:creationId xmlns:a16="http://schemas.microsoft.com/office/drawing/2014/main" id="{9EE371B4-A1D9-4EFE-8FE1-000495831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3617" y="4218281"/>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B9BD5"/>
              </a:solidFill>
              <a:effectLst/>
              <a:uLnTx/>
              <a:uFillTx/>
              <a:latin typeface="Calibri" panose="020F0502020204030204"/>
              <a:ea typeface="+mn-ea"/>
              <a:cs typeface="+mn-cs"/>
            </a:endParaRPr>
          </a:p>
        </p:txBody>
      </p:sp>
      <p:sp>
        <p:nvSpPr>
          <p:cNvPr id="18" name="Arc 17">
            <a:extLst>
              <a:ext uri="{FF2B5EF4-FFF2-40B4-BE49-F238E27FC236}">
                <a16:creationId xmlns:a16="http://schemas.microsoft.com/office/drawing/2014/main" id="{2E19C174-9C7C-461E-970B-4320199015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38539" y="3295432"/>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06305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2895D-B959-271D-FFA7-745AB2C1C40B}"/>
              </a:ext>
            </a:extLst>
          </p:cNvPr>
          <p:cNvSpPr>
            <a:spLocks noGrp="1"/>
          </p:cNvSpPr>
          <p:nvPr>
            <p:ph type="title"/>
          </p:nvPr>
        </p:nvSpPr>
        <p:spPr/>
        <p:txBody>
          <a:bodyPr/>
          <a:lstStyle/>
          <a:p>
            <a:r>
              <a:rPr lang="en-KR" dirty="0"/>
              <a:t>Let’s create JAR file !</a:t>
            </a:r>
          </a:p>
        </p:txBody>
      </p:sp>
      <p:pic>
        <p:nvPicPr>
          <p:cNvPr id="5" name="Content Placeholder 4" descr="A picture containing text, screenshot, font&#10;&#10;Description automatically generated">
            <a:extLst>
              <a:ext uri="{FF2B5EF4-FFF2-40B4-BE49-F238E27FC236}">
                <a16:creationId xmlns:a16="http://schemas.microsoft.com/office/drawing/2014/main" id="{EEF24EF2-62D7-A874-C044-EB601EEF5D4F}"/>
              </a:ext>
            </a:extLst>
          </p:cNvPr>
          <p:cNvPicPr>
            <a:picLocks noGrp="1" noChangeAspect="1"/>
          </p:cNvPicPr>
          <p:nvPr>
            <p:ph idx="1"/>
          </p:nvPr>
        </p:nvPicPr>
        <p:blipFill>
          <a:blip r:embed="rId2"/>
          <a:stretch>
            <a:fillRect/>
          </a:stretch>
        </p:blipFill>
        <p:spPr>
          <a:xfrm>
            <a:off x="838200" y="2861964"/>
            <a:ext cx="10515600" cy="1786535"/>
          </a:xfrm>
        </p:spPr>
      </p:pic>
    </p:spTree>
    <p:extLst>
      <p:ext uri="{BB962C8B-B14F-4D97-AF65-F5344CB8AC3E}">
        <p14:creationId xmlns:p14="http://schemas.microsoft.com/office/powerpoint/2010/main" val="4951443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80373-35E6-7253-FFC5-9E0177AF7BFB}"/>
              </a:ext>
            </a:extLst>
          </p:cNvPr>
          <p:cNvSpPr>
            <a:spLocks noGrp="1"/>
          </p:cNvSpPr>
          <p:nvPr>
            <p:ph type="title"/>
          </p:nvPr>
        </p:nvSpPr>
        <p:spPr/>
        <p:txBody>
          <a:bodyPr/>
          <a:lstStyle/>
          <a:p>
            <a:r>
              <a:rPr lang="en-KR" dirty="0"/>
              <a:t>Start all nodes and make log_analysis on hdfs </a:t>
            </a:r>
          </a:p>
        </p:txBody>
      </p:sp>
      <p:pic>
        <p:nvPicPr>
          <p:cNvPr id="5" name="Content Placeholder 4" descr="A screen shot of a computer&#10;&#10;Description automatically generated with low confidence">
            <a:extLst>
              <a:ext uri="{FF2B5EF4-FFF2-40B4-BE49-F238E27FC236}">
                <a16:creationId xmlns:a16="http://schemas.microsoft.com/office/drawing/2014/main" id="{7FFC070E-6C4E-C70A-9FB1-0D26E29BD699}"/>
              </a:ext>
            </a:extLst>
          </p:cNvPr>
          <p:cNvPicPr>
            <a:picLocks noGrp="1" noChangeAspect="1"/>
          </p:cNvPicPr>
          <p:nvPr>
            <p:ph idx="1"/>
          </p:nvPr>
        </p:nvPicPr>
        <p:blipFill>
          <a:blip r:embed="rId2"/>
          <a:stretch>
            <a:fillRect/>
          </a:stretch>
        </p:blipFill>
        <p:spPr>
          <a:xfrm>
            <a:off x="838200" y="2920556"/>
            <a:ext cx="10515600" cy="1669351"/>
          </a:xfrm>
        </p:spPr>
      </p:pic>
    </p:spTree>
    <p:extLst>
      <p:ext uri="{BB962C8B-B14F-4D97-AF65-F5344CB8AC3E}">
        <p14:creationId xmlns:p14="http://schemas.microsoft.com/office/powerpoint/2010/main" val="31678678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48667-AF21-D233-1FC6-BBA4FC29480E}"/>
              </a:ext>
            </a:extLst>
          </p:cNvPr>
          <p:cNvSpPr>
            <a:spLocks noGrp="1"/>
          </p:cNvSpPr>
          <p:nvPr>
            <p:ph type="title"/>
          </p:nvPr>
        </p:nvSpPr>
        <p:spPr/>
        <p:txBody>
          <a:bodyPr/>
          <a:lstStyle/>
          <a:p>
            <a:r>
              <a:rPr lang="en-KR" dirty="0"/>
              <a:t>Put/upload the input.txt on log_analysis</a:t>
            </a:r>
          </a:p>
        </p:txBody>
      </p:sp>
      <p:pic>
        <p:nvPicPr>
          <p:cNvPr id="5" name="Content Placeholder 4" descr="A screenshot of a computer program&#10;&#10;Description automatically generated with low confidence">
            <a:extLst>
              <a:ext uri="{FF2B5EF4-FFF2-40B4-BE49-F238E27FC236}">
                <a16:creationId xmlns:a16="http://schemas.microsoft.com/office/drawing/2014/main" id="{68F3D17A-4CFF-5ACC-20FD-8A0BAA6D3FAA}"/>
              </a:ext>
            </a:extLst>
          </p:cNvPr>
          <p:cNvPicPr>
            <a:picLocks noGrp="1" noChangeAspect="1"/>
          </p:cNvPicPr>
          <p:nvPr>
            <p:ph idx="1"/>
          </p:nvPr>
        </p:nvPicPr>
        <p:blipFill>
          <a:blip r:embed="rId2"/>
          <a:stretch>
            <a:fillRect/>
          </a:stretch>
        </p:blipFill>
        <p:spPr>
          <a:xfrm>
            <a:off x="838200" y="2416228"/>
            <a:ext cx="10515600" cy="2678007"/>
          </a:xfrm>
        </p:spPr>
      </p:pic>
    </p:spTree>
    <p:extLst>
      <p:ext uri="{BB962C8B-B14F-4D97-AF65-F5344CB8AC3E}">
        <p14:creationId xmlns:p14="http://schemas.microsoft.com/office/powerpoint/2010/main" val="36639282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698B0-7E50-B039-683C-F7754FA09B50}"/>
              </a:ext>
            </a:extLst>
          </p:cNvPr>
          <p:cNvSpPr>
            <a:spLocks noGrp="1"/>
          </p:cNvSpPr>
          <p:nvPr>
            <p:ph type="title"/>
          </p:nvPr>
        </p:nvSpPr>
        <p:spPr/>
        <p:txBody>
          <a:bodyPr/>
          <a:lstStyle/>
          <a:p>
            <a:r>
              <a:rPr lang="en-KR" dirty="0"/>
              <a:t>List the file on log_analysis folder</a:t>
            </a:r>
          </a:p>
        </p:txBody>
      </p:sp>
      <p:pic>
        <p:nvPicPr>
          <p:cNvPr id="5" name="Content Placeholder 4" descr="A picture containing text, screenshot, font&#10;&#10;Description automatically generated">
            <a:extLst>
              <a:ext uri="{FF2B5EF4-FFF2-40B4-BE49-F238E27FC236}">
                <a16:creationId xmlns:a16="http://schemas.microsoft.com/office/drawing/2014/main" id="{74DEE654-81BD-B716-3EF5-31B8B94D237C}"/>
              </a:ext>
            </a:extLst>
          </p:cNvPr>
          <p:cNvPicPr>
            <a:picLocks noGrp="1" noChangeAspect="1"/>
          </p:cNvPicPr>
          <p:nvPr>
            <p:ph idx="1"/>
          </p:nvPr>
        </p:nvPicPr>
        <p:blipFill>
          <a:blip r:embed="rId2"/>
          <a:stretch>
            <a:fillRect/>
          </a:stretch>
        </p:blipFill>
        <p:spPr>
          <a:xfrm>
            <a:off x="838200" y="2541390"/>
            <a:ext cx="10515600" cy="2427683"/>
          </a:xfrm>
        </p:spPr>
      </p:pic>
    </p:spTree>
    <p:extLst>
      <p:ext uri="{BB962C8B-B14F-4D97-AF65-F5344CB8AC3E}">
        <p14:creationId xmlns:p14="http://schemas.microsoft.com/office/powerpoint/2010/main" val="24824096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20" name="Rectangle 13">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Description automatically generated">
            <a:extLst>
              <a:ext uri="{FF2B5EF4-FFF2-40B4-BE49-F238E27FC236}">
                <a16:creationId xmlns:a16="http://schemas.microsoft.com/office/drawing/2014/main" id="{BE66C431-5FAF-3B91-1452-F6D84AA2F13A}"/>
              </a:ext>
            </a:extLst>
          </p:cNvPr>
          <p:cNvPicPr>
            <a:picLocks noGrp="1" noChangeAspect="1"/>
          </p:cNvPicPr>
          <p:nvPr>
            <p:ph idx="1"/>
          </p:nvPr>
        </p:nvPicPr>
        <p:blipFill rotWithShape="1">
          <a:blip r:embed="rId2"/>
          <a:srcRect b="10000"/>
          <a:stretch/>
        </p:blipFill>
        <p:spPr>
          <a:xfrm>
            <a:off x="20" y="10"/>
            <a:ext cx="12191980" cy="6857990"/>
          </a:xfrm>
          <a:prstGeom prst="rect">
            <a:avLst/>
          </a:prstGeom>
        </p:spPr>
      </p:pic>
      <p:sp>
        <p:nvSpPr>
          <p:cNvPr id="21" name="Rectangle 15">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7499FFB-7E24-70EF-000E-EC6F54C7E3BA}"/>
              </a:ext>
            </a:extLst>
          </p:cNvPr>
          <p:cNvSpPr>
            <a:spLocks noGrp="1"/>
          </p:cNvSpPr>
          <p:nvPr>
            <p:ph type="title"/>
          </p:nvPr>
        </p:nvSpPr>
        <p:spPr>
          <a:xfrm>
            <a:off x="477981" y="1122362"/>
            <a:ext cx="4023360" cy="2802219"/>
          </a:xfrm>
        </p:spPr>
        <p:txBody>
          <a:bodyPr vert="horz" lIns="91440" tIns="45720" rIns="91440" bIns="45720" rtlCol="0" anchor="b">
            <a:normAutofit/>
          </a:bodyPr>
          <a:lstStyle/>
          <a:p>
            <a:r>
              <a:rPr lang="en-US" sz="4600" kern="1200">
                <a:solidFill>
                  <a:schemeClr val="tx1"/>
                </a:solidFill>
                <a:latin typeface="+mj-lt"/>
                <a:ea typeface="+mj-ea"/>
                <a:cs typeface="+mj-cs"/>
              </a:rPr>
              <a:t>Let’s execute the file and save it on log_analysis-result</a:t>
            </a:r>
          </a:p>
        </p:txBody>
      </p:sp>
    </p:spTree>
    <p:extLst>
      <p:ext uri="{BB962C8B-B14F-4D97-AF65-F5344CB8AC3E}">
        <p14:creationId xmlns:p14="http://schemas.microsoft.com/office/powerpoint/2010/main" val="4022618805"/>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Description automatically generated">
            <a:extLst>
              <a:ext uri="{FF2B5EF4-FFF2-40B4-BE49-F238E27FC236}">
                <a16:creationId xmlns:a16="http://schemas.microsoft.com/office/drawing/2014/main" id="{CD64E2F2-1FD7-6E44-81CA-797ADDAA0B4C}"/>
              </a:ext>
            </a:extLst>
          </p:cNvPr>
          <p:cNvPicPr>
            <a:picLocks noGrp="1" noChangeAspect="1"/>
          </p:cNvPicPr>
          <p:nvPr>
            <p:ph idx="1"/>
          </p:nvPr>
        </p:nvPicPr>
        <p:blipFill rotWithShape="1">
          <a:blip r:embed="rId2"/>
          <a:srcRect t="1079" r="-1" b="8898"/>
          <a:stretch/>
        </p:blipFill>
        <p:spPr>
          <a:xfrm>
            <a:off x="20" y="10"/>
            <a:ext cx="12188932" cy="6857990"/>
          </a:xfrm>
          <a:prstGeom prst="rect">
            <a:avLst/>
          </a:prstGeom>
        </p:spPr>
      </p:pic>
      <p:sp>
        <p:nvSpPr>
          <p:cNvPr id="16" name="Rectangle 15">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75A4AD-3D8B-4DF5-1A84-673D23267E97}"/>
              </a:ext>
            </a:extLst>
          </p:cNvPr>
          <p:cNvSpPr>
            <a:spLocks noGrp="1"/>
          </p:cNvSpPr>
          <p:nvPr>
            <p:ph type="title"/>
          </p:nvPr>
        </p:nvSpPr>
        <p:spPr>
          <a:xfrm>
            <a:off x="1524000" y="4416721"/>
            <a:ext cx="9144000" cy="1152663"/>
          </a:xfrm>
        </p:spPr>
        <p:txBody>
          <a:bodyPr vert="horz" lIns="91440" tIns="45720" rIns="91440" bIns="45720" rtlCol="0" anchor="b">
            <a:normAutofit/>
          </a:bodyPr>
          <a:lstStyle/>
          <a:p>
            <a:pPr algn="ctr"/>
            <a:r>
              <a:rPr lang="en-US" sz="4800" kern="1200" dirty="0">
                <a:solidFill>
                  <a:schemeClr val="bg1"/>
                </a:solidFill>
                <a:latin typeface="+mj-lt"/>
                <a:ea typeface="+mj-ea"/>
                <a:cs typeface="+mj-cs"/>
              </a:rPr>
              <a:t>It’s done</a:t>
            </a:r>
          </a:p>
        </p:txBody>
      </p:sp>
    </p:spTree>
    <p:extLst>
      <p:ext uri="{BB962C8B-B14F-4D97-AF65-F5344CB8AC3E}">
        <p14:creationId xmlns:p14="http://schemas.microsoft.com/office/powerpoint/2010/main" val="10136554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Description automatically generated">
            <a:extLst>
              <a:ext uri="{FF2B5EF4-FFF2-40B4-BE49-F238E27FC236}">
                <a16:creationId xmlns:a16="http://schemas.microsoft.com/office/drawing/2014/main" id="{B23B185C-CF27-F55D-66A5-8D9D50CB047C}"/>
              </a:ext>
            </a:extLst>
          </p:cNvPr>
          <p:cNvPicPr>
            <a:picLocks noGrp="1" noChangeAspect="1"/>
          </p:cNvPicPr>
          <p:nvPr>
            <p:ph idx="1"/>
          </p:nvPr>
        </p:nvPicPr>
        <p:blipFill rotWithShape="1">
          <a:blip r:embed="rId2"/>
          <a:srcRect r="-1" b="9977"/>
          <a:stretch/>
        </p:blipFill>
        <p:spPr>
          <a:xfrm>
            <a:off x="20" y="10"/>
            <a:ext cx="12188932" cy="6857990"/>
          </a:xfrm>
          <a:prstGeom prst="rect">
            <a:avLst/>
          </a:prstGeom>
        </p:spPr>
      </p:pic>
      <p:sp>
        <p:nvSpPr>
          <p:cNvPr id="16" name="Rectangle 15">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E425E9-EE8A-FC7E-E2A6-B826A7B6CDD8}"/>
              </a:ext>
            </a:extLst>
          </p:cNvPr>
          <p:cNvSpPr>
            <a:spLocks noGrp="1"/>
          </p:cNvSpPr>
          <p:nvPr>
            <p:ph type="title"/>
          </p:nvPr>
        </p:nvSpPr>
        <p:spPr>
          <a:xfrm>
            <a:off x="1524000" y="4416721"/>
            <a:ext cx="9144000" cy="1152663"/>
          </a:xfrm>
        </p:spPr>
        <p:txBody>
          <a:bodyPr vert="horz" lIns="91440" tIns="45720" rIns="91440" bIns="45720" rtlCol="0" anchor="b">
            <a:normAutofit/>
          </a:bodyPr>
          <a:lstStyle/>
          <a:p>
            <a:pPr algn="ctr"/>
            <a:r>
              <a:rPr lang="en-US" sz="4800" kern="1200" dirty="0">
                <a:solidFill>
                  <a:schemeClr val="bg1"/>
                </a:solidFill>
                <a:latin typeface="+mj-lt"/>
                <a:ea typeface="+mj-ea"/>
                <a:cs typeface="+mj-cs"/>
              </a:rPr>
              <a:t>Result</a:t>
            </a:r>
          </a:p>
        </p:txBody>
      </p:sp>
    </p:spTree>
    <p:extLst>
      <p:ext uri="{BB962C8B-B14F-4D97-AF65-F5344CB8AC3E}">
        <p14:creationId xmlns:p14="http://schemas.microsoft.com/office/powerpoint/2010/main" val="26242946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2D40FA5-F40D-8E7C-713B-EA0D4DFC5D50}"/>
              </a:ext>
            </a:extLst>
          </p:cNvPr>
          <p:cNvSpPr>
            <a:spLocks noGrp="1"/>
          </p:cNvSpPr>
          <p:nvPr>
            <p:ph type="title"/>
          </p:nvPr>
        </p:nvSpPr>
        <p:spPr>
          <a:xfrm>
            <a:off x="838200" y="365125"/>
            <a:ext cx="5558489" cy="1325563"/>
          </a:xfrm>
        </p:spPr>
        <p:txBody>
          <a:bodyPr>
            <a:normAutofit/>
          </a:bodyPr>
          <a:lstStyle/>
          <a:p>
            <a:r>
              <a:rPr lang="en-US" dirty="0"/>
              <a:t>"Unlocking Insights: Log Analysis with Hadoop"</a:t>
            </a:r>
            <a:endParaRPr lang="en-KR" dirty="0"/>
          </a:p>
        </p:txBody>
      </p:sp>
      <p:sp>
        <p:nvSpPr>
          <p:cNvPr id="10" name="Freeform: Shape 9">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77761571-E099-50E0-8D23-1156D8563AF5}"/>
              </a:ext>
            </a:extLst>
          </p:cNvPr>
          <p:cNvSpPr>
            <a:spLocks noGrp="1"/>
          </p:cNvSpPr>
          <p:nvPr>
            <p:ph idx="1"/>
          </p:nvPr>
        </p:nvSpPr>
        <p:spPr>
          <a:xfrm>
            <a:off x="838200" y="1825625"/>
            <a:ext cx="5558489" cy="4351338"/>
          </a:xfrm>
        </p:spPr>
        <p:txBody>
          <a:bodyPr>
            <a:normAutofit/>
          </a:bodyPr>
          <a:lstStyle/>
          <a:p>
            <a:r>
              <a:rPr lang="en-US" b="0" i="0" dirty="0">
                <a:solidFill>
                  <a:srgbClr val="374151"/>
                </a:solidFill>
                <a:effectLst/>
                <a:latin typeface="Söhne"/>
              </a:rPr>
              <a:t>This presentation showcases how organizations can leverage Hadoop's distributed computing framework to process and analyze large volumes of log data efficiently.</a:t>
            </a:r>
            <a:endParaRPr lang="en-KR" dirty="0"/>
          </a:p>
        </p:txBody>
      </p:sp>
      <p:sp>
        <p:nvSpPr>
          <p:cNvPr id="12" name="Oval 11">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Block Arc 13">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8" name="Straight Connector 17">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0" name="Freeform: Shape 19">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4" name="Freeform: Shape 23">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788538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Description automatically generated with medium confidence">
            <a:extLst>
              <a:ext uri="{FF2B5EF4-FFF2-40B4-BE49-F238E27FC236}">
                <a16:creationId xmlns:a16="http://schemas.microsoft.com/office/drawing/2014/main" id="{DC570298-CC4A-0BC3-05CB-DDA3C8275030}"/>
              </a:ext>
            </a:extLst>
          </p:cNvPr>
          <p:cNvPicPr>
            <a:picLocks noGrp="1" noChangeAspect="1"/>
          </p:cNvPicPr>
          <p:nvPr>
            <p:ph idx="1"/>
          </p:nvPr>
        </p:nvPicPr>
        <p:blipFill rotWithShape="1">
          <a:blip r:embed="rId2"/>
          <a:srcRect r="-1" b="9977"/>
          <a:stretch/>
        </p:blipFill>
        <p:spPr>
          <a:xfrm>
            <a:off x="20" y="10"/>
            <a:ext cx="12188932" cy="6857990"/>
          </a:xfrm>
          <a:prstGeom prst="rect">
            <a:avLst/>
          </a:prstGeom>
        </p:spPr>
      </p:pic>
      <p:sp>
        <p:nvSpPr>
          <p:cNvPr id="16" name="Rectangle 15">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FA3370-83ED-DF33-4489-3CD950F023D7}"/>
              </a:ext>
            </a:extLst>
          </p:cNvPr>
          <p:cNvSpPr>
            <a:spLocks noGrp="1"/>
          </p:cNvSpPr>
          <p:nvPr>
            <p:ph type="title"/>
          </p:nvPr>
        </p:nvSpPr>
        <p:spPr>
          <a:xfrm>
            <a:off x="1524000" y="4416721"/>
            <a:ext cx="9144000" cy="1152663"/>
          </a:xfrm>
        </p:spPr>
        <p:txBody>
          <a:bodyPr vert="horz" lIns="91440" tIns="45720" rIns="91440" bIns="45720" rtlCol="0" anchor="b">
            <a:normAutofit/>
          </a:bodyPr>
          <a:lstStyle/>
          <a:p>
            <a:pPr algn="ctr"/>
            <a:r>
              <a:rPr lang="en-US" sz="4800" kern="1200" dirty="0">
                <a:solidFill>
                  <a:schemeClr val="bg1"/>
                </a:solidFill>
                <a:latin typeface="+mj-lt"/>
                <a:ea typeface="+mj-ea"/>
                <a:cs typeface="+mj-cs"/>
              </a:rPr>
              <a:t>IP Result</a:t>
            </a:r>
          </a:p>
        </p:txBody>
      </p:sp>
    </p:spTree>
    <p:extLst>
      <p:ext uri="{BB962C8B-B14F-4D97-AF65-F5344CB8AC3E}">
        <p14:creationId xmlns:p14="http://schemas.microsoft.com/office/powerpoint/2010/main" val="38078241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 program&#10;&#10;Description automatically generated with medium confidence">
            <a:extLst>
              <a:ext uri="{FF2B5EF4-FFF2-40B4-BE49-F238E27FC236}">
                <a16:creationId xmlns:a16="http://schemas.microsoft.com/office/drawing/2014/main" id="{03A70EE8-C9C9-C233-AF9B-7F5528810B7B}"/>
              </a:ext>
            </a:extLst>
          </p:cNvPr>
          <p:cNvPicPr>
            <a:picLocks noGrp="1" noChangeAspect="1"/>
          </p:cNvPicPr>
          <p:nvPr>
            <p:ph idx="1"/>
          </p:nvPr>
        </p:nvPicPr>
        <p:blipFill rotWithShape="1">
          <a:blip r:embed="rId2"/>
          <a:srcRect t="3060" r="-1" b="6917"/>
          <a:stretch/>
        </p:blipFill>
        <p:spPr>
          <a:xfrm>
            <a:off x="20" y="10"/>
            <a:ext cx="12188932" cy="6857990"/>
          </a:xfrm>
          <a:prstGeom prst="rect">
            <a:avLst/>
          </a:prstGeom>
        </p:spPr>
      </p:pic>
      <p:sp>
        <p:nvSpPr>
          <p:cNvPr id="16" name="Rectangle 15">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E75B95-1D57-E641-C9DE-F90AB7DB4E1D}"/>
              </a:ext>
            </a:extLst>
          </p:cNvPr>
          <p:cNvSpPr>
            <a:spLocks noGrp="1"/>
          </p:cNvSpPr>
          <p:nvPr>
            <p:ph type="title"/>
          </p:nvPr>
        </p:nvSpPr>
        <p:spPr>
          <a:xfrm>
            <a:off x="1524000" y="4416721"/>
            <a:ext cx="9144000" cy="1152663"/>
          </a:xfrm>
        </p:spPr>
        <p:txBody>
          <a:bodyPr vert="horz" lIns="91440" tIns="45720" rIns="91440" bIns="45720" rtlCol="0" anchor="b">
            <a:normAutofit fontScale="90000"/>
          </a:bodyPr>
          <a:lstStyle/>
          <a:p>
            <a:pPr algn="ctr"/>
            <a:r>
              <a:rPr lang="en-US" sz="4800" kern="1200" dirty="0">
                <a:solidFill>
                  <a:schemeClr val="bg1"/>
                </a:solidFill>
                <a:latin typeface="+mj-lt"/>
                <a:ea typeface="+mj-ea"/>
                <a:cs typeface="+mj-cs"/>
              </a:rPr>
              <a:t>Let’s create a </a:t>
            </a:r>
            <a:r>
              <a:rPr lang="en-US" sz="4800" kern="1200" dirty="0" err="1">
                <a:solidFill>
                  <a:schemeClr val="bg1"/>
                </a:solidFill>
                <a:latin typeface="+mj-lt"/>
                <a:ea typeface="+mj-ea"/>
                <a:cs typeface="+mj-cs"/>
              </a:rPr>
              <a:t>mapper.py</a:t>
            </a:r>
            <a:r>
              <a:rPr lang="en-US" sz="4800" kern="1200" dirty="0">
                <a:solidFill>
                  <a:schemeClr val="bg1"/>
                </a:solidFill>
                <a:latin typeface="+mj-lt"/>
                <a:ea typeface="+mj-ea"/>
                <a:cs typeface="+mj-cs"/>
              </a:rPr>
              <a:t> file to create columns on our output file, you can als</a:t>
            </a:r>
            <a:r>
              <a:rPr lang="en-US" sz="4800" dirty="0">
                <a:solidFill>
                  <a:schemeClr val="bg1"/>
                </a:solidFill>
              </a:rPr>
              <a:t>o use hive</a:t>
            </a:r>
            <a:endParaRPr lang="en-US" sz="4800" kern="1200" dirty="0">
              <a:solidFill>
                <a:schemeClr val="bg1"/>
              </a:solidFill>
              <a:latin typeface="+mj-lt"/>
              <a:ea typeface="+mj-ea"/>
              <a:cs typeface="+mj-cs"/>
            </a:endParaRPr>
          </a:p>
        </p:txBody>
      </p:sp>
    </p:spTree>
    <p:extLst>
      <p:ext uri="{BB962C8B-B14F-4D97-AF65-F5344CB8AC3E}">
        <p14:creationId xmlns:p14="http://schemas.microsoft.com/office/powerpoint/2010/main" val="25719004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Description automatically generated">
            <a:extLst>
              <a:ext uri="{FF2B5EF4-FFF2-40B4-BE49-F238E27FC236}">
                <a16:creationId xmlns:a16="http://schemas.microsoft.com/office/drawing/2014/main" id="{E7302C75-740A-97D3-7040-5AC1DAC92C97}"/>
              </a:ext>
            </a:extLst>
          </p:cNvPr>
          <p:cNvPicPr>
            <a:picLocks noGrp="1" noChangeAspect="1"/>
          </p:cNvPicPr>
          <p:nvPr>
            <p:ph idx="1"/>
          </p:nvPr>
        </p:nvPicPr>
        <p:blipFill rotWithShape="1">
          <a:blip r:embed="rId2"/>
          <a:srcRect r="-1" b="9977"/>
          <a:stretch/>
        </p:blipFill>
        <p:spPr>
          <a:xfrm>
            <a:off x="20" y="10"/>
            <a:ext cx="12188932" cy="6857990"/>
          </a:xfrm>
          <a:prstGeom prst="rect">
            <a:avLst/>
          </a:prstGeom>
        </p:spPr>
      </p:pic>
      <p:sp>
        <p:nvSpPr>
          <p:cNvPr id="16" name="Rectangle 15">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EB9D26-7341-E601-720D-CD4D86EBFC80}"/>
              </a:ext>
            </a:extLst>
          </p:cNvPr>
          <p:cNvSpPr>
            <a:spLocks noGrp="1"/>
          </p:cNvSpPr>
          <p:nvPr>
            <p:ph type="title"/>
          </p:nvPr>
        </p:nvSpPr>
        <p:spPr>
          <a:xfrm>
            <a:off x="1524000" y="4416721"/>
            <a:ext cx="9144000" cy="1152663"/>
          </a:xfrm>
        </p:spPr>
        <p:txBody>
          <a:bodyPr vert="horz" lIns="91440" tIns="45720" rIns="91440" bIns="45720" rtlCol="0" anchor="b">
            <a:normAutofit/>
          </a:bodyPr>
          <a:lstStyle/>
          <a:p>
            <a:pPr algn="ctr"/>
            <a:r>
              <a:rPr lang="en-US" sz="4800" dirty="0">
                <a:solidFill>
                  <a:schemeClr val="bg1"/>
                </a:solidFill>
              </a:rPr>
              <a:t>Result of </a:t>
            </a:r>
            <a:r>
              <a:rPr lang="en-US" sz="4800" dirty="0" err="1">
                <a:solidFill>
                  <a:schemeClr val="bg1"/>
                </a:solidFill>
              </a:rPr>
              <a:t>mappr.py</a:t>
            </a:r>
            <a:r>
              <a:rPr lang="en-US" sz="4800" dirty="0">
                <a:solidFill>
                  <a:schemeClr val="bg1"/>
                </a:solidFill>
              </a:rPr>
              <a:t> file</a:t>
            </a:r>
            <a:endParaRPr lang="en-US" sz="4800" kern="1200" dirty="0">
              <a:solidFill>
                <a:schemeClr val="bg1"/>
              </a:solidFill>
              <a:latin typeface="+mj-lt"/>
              <a:ea typeface="+mj-ea"/>
              <a:cs typeface="+mj-cs"/>
            </a:endParaRPr>
          </a:p>
        </p:txBody>
      </p:sp>
    </p:spTree>
    <p:extLst>
      <p:ext uri="{BB962C8B-B14F-4D97-AF65-F5344CB8AC3E}">
        <p14:creationId xmlns:p14="http://schemas.microsoft.com/office/powerpoint/2010/main" val="2293230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539C0F-B1AA-57A7-E6CF-2826D693C466}"/>
              </a:ext>
            </a:extLst>
          </p:cNvPr>
          <p:cNvSpPr>
            <a:spLocks noGrp="1"/>
          </p:cNvSpPr>
          <p:nvPr>
            <p:ph type="title"/>
          </p:nvPr>
        </p:nvSpPr>
        <p:spPr/>
        <p:txBody>
          <a:bodyPr/>
          <a:lstStyle/>
          <a:p>
            <a:r>
              <a:rPr lang="en-KR" dirty="0"/>
              <a:t>References:-</a:t>
            </a:r>
          </a:p>
        </p:txBody>
      </p:sp>
      <p:sp>
        <p:nvSpPr>
          <p:cNvPr id="3" name="Content Placeholder 2">
            <a:extLst>
              <a:ext uri="{FF2B5EF4-FFF2-40B4-BE49-F238E27FC236}">
                <a16:creationId xmlns:a16="http://schemas.microsoft.com/office/drawing/2014/main" id="{7D4DFD1D-5DB7-EDD9-3D81-E9E7DAAC3CA8}"/>
              </a:ext>
            </a:extLst>
          </p:cNvPr>
          <p:cNvSpPr>
            <a:spLocks noGrp="1"/>
          </p:cNvSpPr>
          <p:nvPr>
            <p:ph idx="1"/>
          </p:nvPr>
        </p:nvSpPr>
        <p:spPr/>
        <p:txBody>
          <a:bodyPr/>
          <a:lstStyle/>
          <a:p>
            <a:r>
              <a:rPr lang="en-US" dirty="0">
                <a:hlinkClick r:id="rId2"/>
              </a:rPr>
              <a:t>https://www.sciencedirect.com/science/article/pii/S1319157821003530</a:t>
            </a:r>
            <a:endParaRPr lang="en-US" dirty="0"/>
          </a:p>
          <a:p>
            <a:r>
              <a:rPr lang="en-US" dirty="0">
                <a:hlinkClick r:id="rId3"/>
              </a:rPr>
              <a:t>https://cio.economictimes.indiatimes.com/news/digital-security/hadoop-and-big-data-in-cybersecurity-models-for-businesses/90508073</a:t>
            </a:r>
            <a:endParaRPr lang="en-US" dirty="0"/>
          </a:p>
          <a:p>
            <a:r>
              <a:rPr lang="en-US" dirty="0">
                <a:hlinkClick r:id="rId4"/>
              </a:rPr>
              <a:t>https://www.sciencedirect.com/science/article/pii/S1877050919300067</a:t>
            </a:r>
            <a:endParaRPr lang="en-US" dirty="0"/>
          </a:p>
          <a:p>
            <a:endParaRPr lang="en-KR" dirty="0"/>
          </a:p>
        </p:txBody>
      </p:sp>
    </p:spTree>
    <p:extLst>
      <p:ext uri="{BB962C8B-B14F-4D97-AF65-F5344CB8AC3E}">
        <p14:creationId xmlns:p14="http://schemas.microsoft.com/office/powerpoint/2010/main" val="36469916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47A0C-2EF2-048C-8E94-6C9AEED4F155}"/>
              </a:ext>
            </a:extLst>
          </p:cNvPr>
          <p:cNvSpPr>
            <a:spLocks noGrp="1"/>
          </p:cNvSpPr>
          <p:nvPr>
            <p:ph type="title"/>
          </p:nvPr>
        </p:nvSpPr>
        <p:spPr/>
        <p:txBody>
          <a:bodyPr/>
          <a:lstStyle/>
          <a:p>
            <a:r>
              <a:rPr lang="en-KR"/>
              <a:t>What I learnt while using mapreduce and hive </a:t>
            </a:r>
            <a:endParaRPr lang="en-KR" dirty="0"/>
          </a:p>
        </p:txBody>
      </p:sp>
      <p:graphicFrame>
        <p:nvGraphicFramePr>
          <p:cNvPr id="5" name="Content Placeholder 2">
            <a:extLst>
              <a:ext uri="{FF2B5EF4-FFF2-40B4-BE49-F238E27FC236}">
                <a16:creationId xmlns:a16="http://schemas.microsoft.com/office/drawing/2014/main" id="{BD42E7DA-D090-D967-9515-85406653FF99}"/>
              </a:ext>
            </a:extLst>
          </p:cNvPr>
          <p:cNvGraphicFramePr>
            <a:graphicFrameLocks noGrp="1"/>
          </p:cNvGraphicFramePr>
          <p:nvPr>
            <p:ph idx="1"/>
          </p:nvPr>
        </p:nvGraphicFramePr>
        <p:xfrm>
          <a:off x="838200" y="1825625"/>
          <a:ext cx="10515600" cy="38597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748738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03EB7-6225-6207-0621-D854E0E3818D}"/>
              </a:ext>
            </a:extLst>
          </p:cNvPr>
          <p:cNvSpPr>
            <a:spLocks noGrp="1"/>
          </p:cNvSpPr>
          <p:nvPr>
            <p:ph type="title"/>
          </p:nvPr>
        </p:nvSpPr>
        <p:spPr/>
        <p:txBody>
          <a:bodyPr/>
          <a:lstStyle/>
          <a:p>
            <a:r>
              <a:rPr lang="en-KR" dirty="0"/>
              <a:t>Personally one of the best class in this semester.</a:t>
            </a:r>
          </a:p>
        </p:txBody>
      </p:sp>
      <p:graphicFrame>
        <p:nvGraphicFramePr>
          <p:cNvPr id="5" name="Content Placeholder 2">
            <a:extLst>
              <a:ext uri="{FF2B5EF4-FFF2-40B4-BE49-F238E27FC236}">
                <a16:creationId xmlns:a16="http://schemas.microsoft.com/office/drawing/2014/main" id="{F07C6EFC-1A55-C4B2-F3DA-FE43D8BAA35E}"/>
              </a:ext>
            </a:extLst>
          </p:cNvPr>
          <p:cNvGraphicFramePr>
            <a:graphicFrameLocks noGrp="1"/>
          </p:cNvGraphicFramePr>
          <p:nvPr>
            <p:ph idx="1"/>
          </p:nvPr>
        </p:nvGraphicFramePr>
        <p:xfrm>
          <a:off x="838200" y="1825625"/>
          <a:ext cx="10515600" cy="38597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017731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B6E2F43-29E9-49D9-91FC-E5FEFAAA70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Graph on document with pen">
            <a:extLst>
              <a:ext uri="{FF2B5EF4-FFF2-40B4-BE49-F238E27FC236}">
                <a16:creationId xmlns:a16="http://schemas.microsoft.com/office/drawing/2014/main" id="{0EBD7001-DF6B-0240-41C1-DFACB7FD3355}"/>
              </a:ext>
            </a:extLst>
          </p:cNvPr>
          <p:cNvPicPr>
            <a:picLocks noChangeAspect="1"/>
          </p:cNvPicPr>
          <p:nvPr/>
        </p:nvPicPr>
        <p:blipFill>
          <a:blip r:embed="rId2"/>
          <a:stretch>
            <a:fillRect/>
          </a:stretch>
        </p:blipFill>
        <p:spPr>
          <a:xfrm>
            <a:off x="6611058" y="3132722"/>
            <a:ext cx="5580942" cy="3725278"/>
          </a:xfrm>
          <a:custGeom>
            <a:avLst/>
            <a:gdLst/>
            <a:ahLst/>
            <a:cxnLst/>
            <a:rect l="l" t="t" r="r" b="b"/>
            <a:pathLst>
              <a:path w="5580942" h="5519103">
                <a:moveTo>
                  <a:pt x="169765" y="0"/>
                </a:moveTo>
                <a:lnTo>
                  <a:pt x="5580942" y="0"/>
                </a:lnTo>
                <a:lnTo>
                  <a:pt x="5580942" y="5519103"/>
                </a:lnTo>
                <a:lnTo>
                  <a:pt x="9100" y="5519103"/>
                </a:lnTo>
                <a:lnTo>
                  <a:pt x="0" y="5474029"/>
                </a:lnTo>
                <a:lnTo>
                  <a:pt x="0" y="169765"/>
                </a:lnTo>
                <a:cubicBezTo>
                  <a:pt x="0" y="76006"/>
                  <a:pt x="76006" y="0"/>
                  <a:pt x="169765" y="0"/>
                </a:cubicBezTo>
                <a:close/>
              </a:path>
            </a:pathLst>
          </a:custGeom>
        </p:spPr>
      </p:pic>
      <p:sp>
        <p:nvSpPr>
          <p:cNvPr id="11" name="Oval 10">
            <a:extLst>
              <a:ext uri="{FF2B5EF4-FFF2-40B4-BE49-F238E27FC236}">
                <a16:creationId xmlns:a16="http://schemas.microsoft.com/office/drawing/2014/main" id="{8E63CC27-1C86-4653-8866-79C24C5C51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95924" y="1656147"/>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3" name="Arc 12">
            <a:extLst>
              <a:ext uri="{FF2B5EF4-FFF2-40B4-BE49-F238E27FC236}">
                <a16:creationId xmlns:a16="http://schemas.microsoft.com/office/drawing/2014/main" id="{3BA62E19-CD42-4C09-B825-844B4943D4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87212" y="587516"/>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E1368C9-9A14-BD8E-2789-F388F1695203}"/>
              </a:ext>
            </a:extLst>
          </p:cNvPr>
          <p:cNvSpPr>
            <a:spLocks noGrp="1"/>
          </p:cNvSpPr>
          <p:nvPr>
            <p:ph type="title"/>
          </p:nvPr>
        </p:nvSpPr>
        <p:spPr>
          <a:xfrm>
            <a:off x="838200" y="365125"/>
            <a:ext cx="10515600" cy="1325563"/>
          </a:xfrm>
        </p:spPr>
        <p:txBody>
          <a:bodyPr>
            <a:normAutofit/>
          </a:bodyPr>
          <a:lstStyle/>
          <a:p>
            <a:r>
              <a:rPr lang="en-KR" dirty="0"/>
              <a:t>What is a log? </a:t>
            </a:r>
            <a:r>
              <a:rPr lang="en-US" dirty="0"/>
              <a:t>Why it’s so important ?</a:t>
            </a:r>
            <a:endParaRPr lang="en-KR" dirty="0"/>
          </a:p>
        </p:txBody>
      </p:sp>
      <p:sp>
        <p:nvSpPr>
          <p:cNvPr id="3" name="Content Placeholder 2">
            <a:extLst>
              <a:ext uri="{FF2B5EF4-FFF2-40B4-BE49-F238E27FC236}">
                <a16:creationId xmlns:a16="http://schemas.microsoft.com/office/drawing/2014/main" id="{97A81F14-7411-2E81-C8E1-0A308FE77C4D}"/>
              </a:ext>
            </a:extLst>
          </p:cNvPr>
          <p:cNvSpPr>
            <a:spLocks noGrp="1"/>
          </p:cNvSpPr>
          <p:nvPr>
            <p:ph idx="1"/>
          </p:nvPr>
        </p:nvSpPr>
        <p:spPr>
          <a:xfrm>
            <a:off x="838200" y="1825625"/>
            <a:ext cx="5393361" cy="4351338"/>
          </a:xfrm>
        </p:spPr>
        <p:txBody>
          <a:bodyPr>
            <a:normAutofit/>
          </a:bodyPr>
          <a:lstStyle/>
          <a:p>
            <a:r>
              <a:rPr lang="en-US" sz="2200"/>
              <a:t>In cybersecurity, a log refers to a record of activities, events, or transactions occurring within a computer system or network. Logs are crucial for cybersecurity because they provide an audit trail of actions, help detect security incidents, facilitate incident response and forensics, and aid in compliance with regulatory requirements by providing evidence of security controls and monitoring activities.</a:t>
            </a:r>
            <a:endParaRPr lang="en-KR" sz="2200"/>
          </a:p>
        </p:txBody>
      </p:sp>
    </p:spTree>
    <p:extLst>
      <p:ext uri="{BB962C8B-B14F-4D97-AF65-F5344CB8AC3E}">
        <p14:creationId xmlns:p14="http://schemas.microsoft.com/office/powerpoint/2010/main" val="39990685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Freeform: Shape 41">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 name="Arc 43">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46" name="Rectangle 45">
            <a:extLst>
              <a:ext uri="{FF2B5EF4-FFF2-40B4-BE49-F238E27FC236}">
                <a16:creationId xmlns:a16="http://schemas.microsoft.com/office/drawing/2014/main" id="{E2CFBC99-FB8F-41F7-A81D-A5288D688D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D7FB9B36-9C53-D812-EC8B-BE10FAE0E641}"/>
              </a:ext>
            </a:extLst>
          </p:cNvPr>
          <p:cNvPicPr>
            <a:picLocks noGrp="1" noChangeAspect="1"/>
          </p:cNvPicPr>
          <p:nvPr>
            <p:ph idx="1"/>
          </p:nvPr>
        </p:nvPicPr>
        <p:blipFill rotWithShape="1">
          <a:blip r:embed="rId2"/>
          <a:srcRect t="896" r="-1" b="21497"/>
          <a:stretch/>
        </p:blipFill>
        <p:spPr>
          <a:xfrm>
            <a:off x="20" y="10"/>
            <a:ext cx="12188932" cy="6857990"/>
          </a:xfrm>
          <a:prstGeom prst="rect">
            <a:avLst/>
          </a:prstGeom>
        </p:spPr>
      </p:pic>
      <p:sp>
        <p:nvSpPr>
          <p:cNvPr id="48" name="Rectangle 47">
            <a:extLst>
              <a:ext uri="{FF2B5EF4-FFF2-40B4-BE49-F238E27FC236}">
                <a16:creationId xmlns:a16="http://schemas.microsoft.com/office/drawing/2014/main" id="{1EF86BFA-9133-4F6B-98BE-1CBB87EB62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7" y="3666683"/>
            <a:ext cx="12188952" cy="3191317"/>
          </a:xfrm>
          <a:prstGeom prst="rect">
            <a:avLst/>
          </a:prstGeom>
          <a:gradFill>
            <a:gsLst>
              <a:gs pos="42000">
                <a:schemeClr val="bg1">
                  <a:alpha val="23000"/>
                </a:schemeClr>
              </a:gs>
              <a:gs pos="0">
                <a:schemeClr val="bg1">
                  <a:alpha val="0"/>
                </a:schemeClr>
              </a:gs>
              <a:gs pos="100000">
                <a:schemeClr val="bg1">
                  <a:alpha val="3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4390D4-210C-0116-C82C-385642101D3A}"/>
              </a:ext>
            </a:extLst>
          </p:cNvPr>
          <p:cNvSpPr>
            <a:spLocks noGrp="1"/>
          </p:cNvSpPr>
          <p:nvPr>
            <p:ph type="title"/>
          </p:nvPr>
        </p:nvSpPr>
        <p:spPr>
          <a:xfrm>
            <a:off x="555709" y="4814832"/>
            <a:ext cx="5257800" cy="1701570"/>
          </a:xfrm>
        </p:spPr>
        <p:txBody>
          <a:bodyPr vert="horz" lIns="91440" tIns="45720" rIns="91440" bIns="45720" rtlCol="0" anchor="b">
            <a:normAutofit/>
          </a:bodyPr>
          <a:lstStyle/>
          <a:p>
            <a:r>
              <a:rPr lang="en-US" sz="3700" kern="1200" dirty="0">
                <a:solidFill>
                  <a:schemeClr val="tx1"/>
                </a:solidFill>
                <a:latin typeface="+mj-lt"/>
                <a:ea typeface="+mj-ea"/>
                <a:cs typeface="+mj-cs"/>
              </a:rPr>
              <a:t>Many IT Professionals use </a:t>
            </a:r>
            <a:r>
              <a:rPr lang="en-US" sz="3700" kern="1200" dirty="0" err="1">
                <a:solidFill>
                  <a:schemeClr val="tx1"/>
                </a:solidFill>
                <a:latin typeface="+mj-lt"/>
                <a:ea typeface="+mj-ea"/>
                <a:cs typeface="+mj-cs"/>
              </a:rPr>
              <a:t>Mapreduce</a:t>
            </a:r>
            <a:r>
              <a:rPr lang="en-US" sz="3700" kern="1200" dirty="0">
                <a:solidFill>
                  <a:schemeClr val="tx1"/>
                </a:solidFill>
                <a:latin typeface="+mj-lt"/>
                <a:ea typeface="+mj-ea"/>
                <a:cs typeface="+mj-cs"/>
              </a:rPr>
              <a:t> to check for log analysis</a:t>
            </a:r>
          </a:p>
        </p:txBody>
      </p:sp>
    </p:spTree>
    <p:extLst>
      <p:ext uri="{BB962C8B-B14F-4D97-AF65-F5344CB8AC3E}">
        <p14:creationId xmlns:p14="http://schemas.microsoft.com/office/powerpoint/2010/main" val="1390314442"/>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a:extLst>
              <a:ext uri="{FF2B5EF4-FFF2-40B4-BE49-F238E27FC236}">
                <a16:creationId xmlns:a16="http://schemas.microsoft.com/office/drawing/2014/main" id="{442D2C40-7ED8-45E4-9E7D-C3407F9CA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467"/>
            <a:ext cx="12191999" cy="686646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Sphere of mesh and nodes">
            <a:extLst>
              <a:ext uri="{FF2B5EF4-FFF2-40B4-BE49-F238E27FC236}">
                <a16:creationId xmlns:a16="http://schemas.microsoft.com/office/drawing/2014/main" id="{63F75F91-D29F-A5F6-2D72-44420B9B0B4D}"/>
              </a:ext>
            </a:extLst>
          </p:cNvPr>
          <p:cNvPicPr>
            <a:picLocks noChangeAspect="1"/>
          </p:cNvPicPr>
          <p:nvPr/>
        </p:nvPicPr>
        <p:blipFill rotWithShape="1">
          <a:blip r:embed="rId2">
            <a:alphaModFix amt="35000"/>
          </a:blip>
          <a:srcRect t="2631" b="22276"/>
          <a:stretch/>
        </p:blipFill>
        <p:spPr>
          <a:xfrm>
            <a:off x="20" y="-8467"/>
            <a:ext cx="12191980" cy="6866467"/>
          </a:xfrm>
          <a:prstGeom prst="rect">
            <a:avLst/>
          </a:prstGeom>
        </p:spPr>
      </p:pic>
      <p:sp>
        <p:nvSpPr>
          <p:cNvPr id="2" name="Title 1">
            <a:extLst>
              <a:ext uri="{FF2B5EF4-FFF2-40B4-BE49-F238E27FC236}">
                <a16:creationId xmlns:a16="http://schemas.microsoft.com/office/drawing/2014/main" id="{890A41C2-4016-60D8-31A7-8EA5D65B89F7}"/>
              </a:ext>
            </a:extLst>
          </p:cNvPr>
          <p:cNvSpPr>
            <a:spLocks noGrp="1"/>
          </p:cNvSpPr>
          <p:nvPr>
            <p:ph type="title"/>
          </p:nvPr>
        </p:nvSpPr>
        <p:spPr>
          <a:xfrm>
            <a:off x="686834" y="591344"/>
            <a:ext cx="3200400" cy="5585619"/>
          </a:xfrm>
        </p:spPr>
        <p:txBody>
          <a:bodyPr>
            <a:normAutofit/>
          </a:bodyPr>
          <a:lstStyle/>
          <a:p>
            <a:r>
              <a:rPr lang="en-KR">
                <a:solidFill>
                  <a:srgbClr val="FFFFFF"/>
                </a:solidFill>
              </a:rPr>
              <a:t>How would you know t</a:t>
            </a:r>
            <a:r>
              <a:rPr lang="en-US">
                <a:solidFill>
                  <a:srgbClr val="FFFFFF"/>
                </a:solidFill>
              </a:rPr>
              <a:t>ha</a:t>
            </a:r>
            <a:r>
              <a:rPr lang="en-KR">
                <a:solidFill>
                  <a:srgbClr val="FFFFFF"/>
                </a:solidFill>
              </a:rPr>
              <a:t>t your computer/ organization is hacked ? </a:t>
            </a:r>
          </a:p>
        </p:txBody>
      </p:sp>
      <p:sp>
        <p:nvSpPr>
          <p:cNvPr id="3" name="Content Placeholder 2">
            <a:extLst>
              <a:ext uri="{FF2B5EF4-FFF2-40B4-BE49-F238E27FC236}">
                <a16:creationId xmlns:a16="http://schemas.microsoft.com/office/drawing/2014/main" id="{30DDE300-431B-24CB-00CC-4C31B7477E06}"/>
              </a:ext>
            </a:extLst>
          </p:cNvPr>
          <p:cNvSpPr>
            <a:spLocks noGrp="1"/>
          </p:cNvSpPr>
          <p:nvPr>
            <p:ph idx="1"/>
          </p:nvPr>
        </p:nvSpPr>
        <p:spPr>
          <a:xfrm>
            <a:off x="4447308" y="591344"/>
            <a:ext cx="6906491" cy="5585619"/>
          </a:xfrm>
        </p:spPr>
        <p:txBody>
          <a:bodyPr anchor="ctr">
            <a:normAutofit/>
          </a:bodyPr>
          <a:lstStyle/>
          <a:p>
            <a:r>
              <a:rPr lang="en-KR">
                <a:solidFill>
                  <a:srgbClr val="FFFFFF"/>
                </a:solidFill>
              </a:rPr>
              <a:t>The people in cybersecurity uses such frameworks to take out logs and analyzes them deeply, in the field of cyber forensics many times you have seen that the systems are seized by the cyber devision. </a:t>
            </a:r>
          </a:p>
        </p:txBody>
      </p:sp>
      <p:sp>
        <p:nvSpPr>
          <p:cNvPr id="11" name="Arc 10">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850193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F7914-A99E-5052-9DCC-533EF3806BEA}"/>
              </a:ext>
            </a:extLst>
          </p:cNvPr>
          <p:cNvSpPr>
            <a:spLocks noGrp="1"/>
          </p:cNvSpPr>
          <p:nvPr>
            <p:ph type="title"/>
          </p:nvPr>
        </p:nvSpPr>
        <p:spPr/>
        <p:txBody>
          <a:bodyPr/>
          <a:lstStyle/>
          <a:p>
            <a:r>
              <a:rPr lang="en-KR"/>
              <a:t>Let’s check for logs in ubuntu ! SYSTEM LOG</a:t>
            </a:r>
            <a:endParaRPr lang="en-KR" dirty="0"/>
          </a:p>
        </p:txBody>
      </p:sp>
      <p:pic>
        <p:nvPicPr>
          <p:cNvPr id="4" name="Content Placeholder 3">
            <a:extLst>
              <a:ext uri="{FF2B5EF4-FFF2-40B4-BE49-F238E27FC236}">
                <a16:creationId xmlns:a16="http://schemas.microsoft.com/office/drawing/2014/main" id="{AD897BC1-B07E-1A4E-4969-E999EEE3A694}"/>
              </a:ext>
            </a:extLst>
          </p:cNvPr>
          <p:cNvPicPr>
            <a:picLocks noGrp="1" noChangeAspect="1"/>
          </p:cNvPicPr>
          <p:nvPr>
            <p:ph idx="1"/>
          </p:nvPr>
        </p:nvPicPr>
        <p:blipFill>
          <a:blip r:embed="rId2"/>
          <a:stretch>
            <a:fillRect/>
          </a:stretch>
        </p:blipFill>
        <p:spPr>
          <a:xfrm>
            <a:off x="759990" y="3016251"/>
            <a:ext cx="10672020" cy="1488157"/>
          </a:xfrm>
          <a:prstGeom prst="rect">
            <a:avLst/>
          </a:prstGeom>
        </p:spPr>
      </p:pic>
      <p:sp>
        <p:nvSpPr>
          <p:cNvPr id="5" name="TextBox 4">
            <a:extLst>
              <a:ext uri="{FF2B5EF4-FFF2-40B4-BE49-F238E27FC236}">
                <a16:creationId xmlns:a16="http://schemas.microsoft.com/office/drawing/2014/main" id="{F26DD593-6B2E-B38C-11CB-0AD57A63CF37}"/>
              </a:ext>
            </a:extLst>
          </p:cNvPr>
          <p:cNvSpPr txBox="1"/>
          <p:nvPr/>
        </p:nvSpPr>
        <p:spPr>
          <a:xfrm>
            <a:off x="838200" y="1690688"/>
            <a:ext cx="7608045" cy="923330"/>
          </a:xfrm>
          <a:prstGeom prst="rect">
            <a:avLst/>
          </a:prstGeom>
          <a:noFill/>
        </p:spPr>
        <p:txBody>
          <a:bodyPr wrap="none" rtlCol="0">
            <a:spAutoFit/>
          </a:bodyPr>
          <a:lstStyle/>
          <a:p>
            <a:r>
              <a:rPr lang="en-KR"/>
              <a:t>To check for system log that what’s happening in system you can go to </a:t>
            </a:r>
          </a:p>
          <a:p>
            <a:r>
              <a:rPr lang="en-KR"/>
              <a:t>/var/log/ </a:t>
            </a:r>
          </a:p>
          <a:p>
            <a:r>
              <a:rPr lang="en-US"/>
              <a:t>c</a:t>
            </a:r>
            <a:r>
              <a:rPr lang="en-KR"/>
              <a:t>at syslog </a:t>
            </a:r>
            <a:endParaRPr lang="en-KR" dirty="0"/>
          </a:p>
        </p:txBody>
      </p:sp>
    </p:spTree>
    <p:extLst>
      <p:ext uri="{BB962C8B-B14F-4D97-AF65-F5344CB8AC3E}">
        <p14:creationId xmlns:p14="http://schemas.microsoft.com/office/powerpoint/2010/main" val="12095248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a:extLst>
              <a:ext uri="{FF2B5EF4-FFF2-40B4-BE49-F238E27FC236}">
                <a16:creationId xmlns:a16="http://schemas.microsoft.com/office/drawing/2014/main" id="{442D2C40-7ED8-45E4-9E7D-C3407F9CA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467"/>
            <a:ext cx="12191999" cy="686646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Content Placeholder 3" descr="A screenshot of a computer&#10;&#10;Description automatically generated with medium confidence">
            <a:extLst>
              <a:ext uri="{FF2B5EF4-FFF2-40B4-BE49-F238E27FC236}">
                <a16:creationId xmlns:a16="http://schemas.microsoft.com/office/drawing/2014/main" id="{E0E48395-75C3-4073-463D-6BAB3484E9F3}"/>
              </a:ext>
            </a:extLst>
          </p:cNvPr>
          <p:cNvPicPr>
            <a:picLocks noGrp="1" noChangeAspect="1"/>
          </p:cNvPicPr>
          <p:nvPr>
            <p:ph idx="1"/>
          </p:nvPr>
        </p:nvPicPr>
        <p:blipFill rotWithShape="1">
          <a:blip r:embed="rId2">
            <a:alphaModFix amt="35000"/>
          </a:blip>
          <a:srcRect l="45844" r="1" b="1"/>
          <a:stretch/>
        </p:blipFill>
        <p:spPr>
          <a:xfrm>
            <a:off x="20" y="-8467"/>
            <a:ext cx="12191980" cy="6866467"/>
          </a:xfrm>
          <a:prstGeom prst="rect">
            <a:avLst/>
          </a:prstGeom>
        </p:spPr>
      </p:pic>
      <p:sp>
        <p:nvSpPr>
          <p:cNvPr id="2" name="Title 1">
            <a:extLst>
              <a:ext uri="{FF2B5EF4-FFF2-40B4-BE49-F238E27FC236}">
                <a16:creationId xmlns:a16="http://schemas.microsoft.com/office/drawing/2014/main" id="{6D5933BA-306E-2A4D-9606-0722930CBA11}"/>
              </a:ext>
            </a:extLst>
          </p:cNvPr>
          <p:cNvSpPr>
            <a:spLocks noGrp="1"/>
          </p:cNvSpPr>
          <p:nvPr>
            <p:ph type="title"/>
          </p:nvPr>
        </p:nvSpPr>
        <p:spPr>
          <a:xfrm>
            <a:off x="686834" y="591344"/>
            <a:ext cx="3200400" cy="5585619"/>
          </a:xfrm>
        </p:spPr>
        <p:txBody>
          <a:bodyPr vert="horz" lIns="91440" tIns="45720" rIns="91440" bIns="45720" rtlCol="0" anchor="ctr">
            <a:normAutofit/>
          </a:bodyPr>
          <a:lstStyle/>
          <a:p>
            <a:r>
              <a:rPr lang="en-US" kern="1200">
                <a:solidFill>
                  <a:srgbClr val="FFFFFF"/>
                </a:solidFill>
                <a:latin typeface="+mj-lt"/>
                <a:ea typeface="+mj-ea"/>
                <a:cs typeface="+mj-cs"/>
              </a:rPr>
              <a:t>Let’s check for logs in ubuntu ! NETWORK LOG</a:t>
            </a:r>
          </a:p>
        </p:txBody>
      </p:sp>
      <p:sp>
        <p:nvSpPr>
          <p:cNvPr id="5" name="TextBox 4">
            <a:extLst>
              <a:ext uri="{FF2B5EF4-FFF2-40B4-BE49-F238E27FC236}">
                <a16:creationId xmlns:a16="http://schemas.microsoft.com/office/drawing/2014/main" id="{BCFBEA09-1759-5A4B-0ADE-A670CCFAA59C}"/>
              </a:ext>
            </a:extLst>
          </p:cNvPr>
          <p:cNvSpPr txBox="1"/>
          <p:nvPr/>
        </p:nvSpPr>
        <p:spPr>
          <a:xfrm>
            <a:off x="4447308" y="591344"/>
            <a:ext cx="6906491" cy="5585619"/>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b="1" i="0">
                <a:solidFill>
                  <a:srgbClr val="FFFFFF"/>
                </a:solidFill>
                <a:effectLst/>
              </a:rPr>
              <a:t>journalctl /usr/sbin/NetworkManager</a:t>
            </a:r>
            <a:endParaRPr lang="en-US" b="1">
              <a:solidFill>
                <a:srgbClr val="FFFFFF"/>
              </a:solidFill>
            </a:endParaRPr>
          </a:p>
        </p:txBody>
      </p:sp>
      <p:sp>
        <p:nvSpPr>
          <p:cNvPr id="28" name="Arc 27">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67258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ShapesVTI">
  <a:themeElements>
    <a:clrScheme name="AnalogousFromDarkSeedLeftStep">
      <a:dk1>
        <a:srgbClr val="000000"/>
      </a:dk1>
      <a:lt1>
        <a:srgbClr val="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docProps/app.xml><?xml version="1.0" encoding="utf-8"?>
<Properties xmlns="http://schemas.openxmlformats.org/officeDocument/2006/extended-properties" xmlns:vt="http://schemas.openxmlformats.org/officeDocument/2006/docPropsVTypes">
  <TotalTime>55</TotalTime>
  <Words>467</Words>
  <Application>Microsoft Macintosh PowerPoint</Application>
  <PresentationFormat>Widescreen</PresentationFormat>
  <Paragraphs>51</Paragraphs>
  <Slides>23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Söhne</vt:lpstr>
      <vt:lpstr>Arial</vt:lpstr>
      <vt:lpstr>Avenir Next LT Pro</vt:lpstr>
      <vt:lpstr>Calibri</vt:lpstr>
      <vt:lpstr>Tw Cen MT</vt:lpstr>
      <vt:lpstr>ShapesVTI</vt:lpstr>
      <vt:lpstr>Big Data </vt:lpstr>
      <vt:lpstr>"Unlocking Insights: Log Analysis with Hadoop"</vt:lpstr>
      <vt:lpstr>What I learnt while using mapreduce and hive </vt:lpstr>
      <vt:lpstr>Personally one of the best class in this semester.</vt:lpstr>
      <vt:lpstr>What is a log? Why it’s so important ?</vt:lpstr>
      <vt:lpstr>Many IT Professionals use Mapreduce to check for log analysis</vt:lpstr>
      <vt:lpstr>How would you know that your computer/ organization is hacked ? </vt:lpstr>
      <vt:lpstr>Let’s check for logs in ubuntu ! SYSTEM LOG</vt:lpstr>
      <vt:lpstr>Let’s check for logs in ubuntu ! NETWORK LOG</vt:lpstr>
      <vt:lpstr>Let’s use mapreduce to analyze logs !</vt:lpstr>
      <vt:lpstr>Let’s create java file according to log analysis </vt:lpstr>
      <vt:lpstr>Let’s declare the classpath !</vt:lpstr>
      <vt:lpstr>Let’s create JAR file !</vt:lpstr>
      <vt:lpstr>Start all nodes and make log_analysis on hdfs </vt:lpstr>
      <vt:lpstr>Put/upload the input.txt on log_analysis</vt:lpstr>
      <vt:lpstr>List the file on log_analysis folder</vt:lpstr>
      <vt:lpstr>Let’s execute the file and save it on log_analysis-result</vt:lpstr>
      <vt:lpstr>It’s done</vt:lpstr>
      <vt:lpstr>Result</vt:lpstr>
      <vt:lpstr>IP Result</vt:lpstr>
      <vt:lpstr>Let’s create a mapper.py file to create columns on our output file, you can also use hive</vt:lpstr>
      <vt:lpstr>Result of mappr.py file</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dc:title>
  <dc:creator>gurpreet singh</dc:creator>
  <cp:lastModifiedBy>gurpreet singh</cp:lastModifiedBy>
  <cp:revision>1</cp:revision>
  <dcterms:created xsi:type="dcterms:W3CDTF">2023-06-13T16:07:24Z</dcterms:created>
  <dcterms:modified xsi:type="dcterms:W3CDTF">2023-06-13T17:02:47Z</dcterms:modified>
</cp:coreProperties>
</file>

<file path=docProps/thumbnail.jpeg>
</file>